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Bobby Jones" charset="1" panose="00000000000000000000"/>
      <p:regular r:id="rId22"/>
    </p:embeddedFont>
    <p:embeddedFont>
      <p:font typeface="Alegreya Bold" charset="1" panose="00000800000000000000"/>
      <p:regular r:id="rId23"/>
    </p:embeddedFont>
    <p:embeddedFont>
      <p:font typeface="Alegreya" charset="1" panose="00000500000000000000"/>
      <p:regular r:id="rId24"/>
    </p:embeddedFont>
    <p:embeddedFont>
      <p:font typeface="Alegreya Italics" charset="1" panose="00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notesMasters/notesMaster1.xml" Type="http://schemas.openxmlformats.org/officeDocument/2006/relationships/notesMaster"/><Relationship Id="rId27" Target="theme/theme2.xml" Type="http://schemas.openxmlformats.org/officeDocument/2006/relationships/theme"/><Relationship Id="rId28" Target="notesSlides/notesSlide1.xml" Type="http://schemas.openxmlformats.org/officeDocument/2006/relationships/notesSlide"/><Relationship Id="rId29" Target="notesSlides/notesSlide2.xml" Type="http://schemas.openxmlformats.org/officeDocument/2006/relationships/notesSlide"/><Relationship Id="rId3" Target="viewProps.xml" Type="http://schemas.openxmlformats.org/officeDocument/2006/relationships/viewProps"/><Relationship Id="rId30" Target="notesSlides/notesSlide3.xml" Type="http://schemas.openxmlformats.org/officeDocument/2006/relationships/notesSlide"/><Relationship Id="rId31" Target="notesSlides/notesSlide4.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dashboard provides a comprehensive view of real-time sentiment from the r/malaysia subreddit. At the top, key metrics like total analyzed texts, sentiment breakdown, and average confidence give users an instant snapshot.</a:t>
            </a:r>
          </a:p>
          <a:p>
            <a:r>
              <a:rPr lang="en-US"/>
              <a:t/>
            </a:r>
          </a:p>
          <a:p>
            <a:r>
              <a:rPr lang="en-US"/>
              <a:t>The line chart tracks sentiment trends over the past seven days, helping spot shifts tied to trending discussions. A pie chart gives a visual summary of overall sentiment distribution.</a:t>
            </a:r>
          </a:p>
          <a:p>
            <a:r>
              <a:rPr lang="en-US"/>
              <a:t/>
            </a:r>
          </a:p>
          <a:p>
            <a:r>
              <a:rPr lang="en-US"/>
              <a:t>Finally, the recent sentiment table displays live Reddit posts with their assigned labels and confidence scores—offering transparency and real-world validation of the model’s performance.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analyzing 154 texts, we found that public sentiment is predominantly positive at 51.9%. Negative sentiment accounts for 20.8%, while neutral sentiment makes up 27.3%.</a:t>
            </a:r>
          </a:p>
          <a:p>
            <a:r>
              <a:rPr lang="en-US"/>
              <a:t/>
            </a:r>
          </a:p>
          <a:p>
            <a:r>
              <a:rPr lang="en-US"/>
              <a:t>Looking at trends, positive sentiment shows a steady increase, while negative sentiment remains relatively stable.</a:t>
            </a:r>
          </a:p>
          <a:p>
            <a:r>
              <a:rPr lang="en-US"/>
              <a:t/>
            </a:r>
          </a:p>
          <a:p>
            <a:r>
              <a:rPr lang="en-US"/>
              <a:t>The model's confidence in its predictions averages around 55.7%, indicating moderate accuracy. Examples like a post labeled 'positive' with 72% confidence show how tone and word choice influence classification.</a:t>
            </a:r>
          </a:p>
          <a:p>
            <a:r>
              <a:rPr lang="en-US"/>
              <a:t/>
            </a:r>
          </a:p>
          <a:p>
            <a:r>
              <a:rPr lang="en-US"/>
              <a:t>While the model performs better than chance, improvements can be made through better training data, more advanced models, and deeper contextual understanding."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conclusion, this project successfully built a complete real-time sentiment analysis pipeline tailored for Malaysian discussions on Reddit. We used the r/malaysia subreddit as our data source and developed a system that can collect, process, analyze, and visualize sentiment in real time.</a:t>
            </a:r>
          </a:p>
          <a:p>
            <a:r>
              <a:rPr lang="en-US"/>
              <a:t/>
            </a:r>
          </a:p>
          <a:p>
            <a:r>
              <a:rPr lang="en-US"/>
              <a:t>Two models were trained—Multinomial Naive Bayes and LSTM—with the LSTM performing better, especially in handling imbalanced classes. Our architecture leveraged Apache Kafka for streaming, Spark for distributed processing, and Supabase for storage and visualization.</a:t>
            </a:r>
          </a:p>
          <a:p>
            <a:r>
              <a:rPr lang="en-US"/>
              <a:t/>
            </a:r>
          </a:p>
          <a:p>
            <a:r>
              <a:rPr lang="en-US"/>
              <a:t>Overall, we’ve demonstrated a working system that can provide timely insights into public opinion, laying a solid foundation for future enhancements."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Improving training data using manual labeling or semi-supervised learning , reducing noise from score-based labels.</a:t>
            </a:r>
          </a:p>
          <a:p>
            <a:r>
              <a:rPr lang="en-US"/>
              <a:t>🌐 Expanding to other platforms like Twitter/X , Facebook , and local forums for broader insights.</a:t>
            </a:r>
          </a:p>
          <a:p>
            <a:r>
              <a:rPr lang="en-US"/>
              <a:t>🤖 Enhancing model performance with transformer-based models (e.g., BERT) fine-tuned on Malay or mixed-language text , especially for negative sentiment detection .</a:t>
            </a:r>
          </a:p>
          <a:p>
            <a:r>
              <a:rPr lang="en-US"/>
              <a:t>☁️ Testing cloud deployment to improve scalability and fault tolerance .</a:t>
            </a:r>
          </a:p>
          <a:p>
            <a:r>
              <a:rPr lang="en-US"/>
              <a:t>📈 Upgrading the dashboard with interactive filters , historical trends , and real-time alerts for better decision-making in areas like policy evaluation and crisis management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7.png" Type="http://schemas.openxmlformats.org/officeDocument/2006/relationships/image"/><Relationship Id="rId6" Target="../embeddings/oleObject1.bin" Type="http://schemas.openxmlformats.org/officeDocument/2006/relationships/oleObjec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0.pn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https://www.reddit.com/r/malaysia/"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3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sp>
        <p:nvSpPr>
          <p:cNvPr name="TextBox 3" id="3"/>
          <p:cNvSpPr txBox="true"/>
          <p:nvPr/>
        </p:nvSpPr>
        <p:spPr>
          <a:xfrm rot="0">
            <a:off x="1761580" y="3132708"/>
            <a:ext cx="14764841" cy="1571606"/>
          </a:xfrm>
          <a:prstGeom prst="rect">
            <a:avLst/>
          </a:prstGeom>
        </p:spPr>
        <p:txBody>
          <a:bodyPr anchor="t" rtlCol="false" tIns="0" lIns="0" bIns="0" rIns="0">
            <a:spAutoFit/>
          </a:bodyPr>
          <a:lstStyle/>
          <a:p>
            <a:pPr algn="ctr">
              <a:lnSpc>
                <a:spcPts val="12601"/>
              </a:lnSpc>
            </a:pPr>
            <a:r>
              <a:rPr lang="en-US" sz="9000">
                <a:solidFill>
                  <a:srgbClr val="000000"/>
                </a:solidFill>
                <a:latin typeface="Bobby Jones"/>
                <a:ea typeface="Bobby Jones"/>
                <a:cs typeface="Bobby Jones"/>
                <a:sym typeface="Bobby Jones"/>
              </a:rPr>
              <a:t>Real-Time Sentiment Analysis</a:t>
            </a:r>
          </a:p>
        </p:txBody>
      </p:sp>
      <p:sp>
        <p:nvSpPr>
          <p:cNvPr name="TextBox 4" id="4"/>
          <p:cNvSpPr txBox="true"/>
          <p:nvPr/>
        </p:nvSpPr>
        <p:spPr>
          <a:xfrm rot="0">
            <a:off x="2831326" y="5654893"/>
            <a:ext cx="12625348" cy="987804"/>
          </a:xfrm>
          <a:prstGeom prst="rect">
            <a:avLst/>
          </a:prstGeom>
        </p:spPr>
        <p:txBody>
          <a:bodyPr anchor="t" rtlCol="false" tIns="0" lIns="0" bIns="0" rIns="0">
            <a:spAutoFit/>
          </a:bodyPr>
          <a:lstStyle/>
          <a:p>
            <a:pPr algn="ctr">
              <a:lnSpc>
                <a:spcPts val="8029"/>
              </a:lnSpc>
            </a:pPr>
            <a:r>
              <a:rPr lang="en-US" b="true" sz="5735">
                <a:solidFill>
                  <a:srgbClr val="000000"/>
                </a:solidFill>
                <a:latin typeface="Alegreya Bold"/>
                <a:ea typeface="Alegreya Bold"/>
                <a:cs typeface="Alegreya Bold"/>
                <a:sym typeface="Alegreya Bold"/>
              </a:rPr>
              <a:t>Presented By : Group CrawlOps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sp>
        <p:nvSpPr>
          <p:cNvPr name="Freeform 3" id="3"/>
          <p:cNvSpPr/>
          <p:nvPr/>
        </p:nvSpPr>
        <p:spPr>
          <a:xfrm flipH="false" flipV="false" rot="0">
            <a:off x="17046245" y="9098679"/>
            <a:ext cx="1241755" cy="1228208"/>
          </a:xfrm>
          <a:custGeom>
            <a:avLst/>
            <a:gdLst/>
            <a:ahLst/>
            <a:cxnLst/>
            <a:rect r="r" b="b" t="t" l="l"/>
            <a:pathLst>
              <a:path h="1228208" w="1241755">
                <a:moveTo>
                  <a:pt x="0" y="0"/>
                </a:moveTo>
                <a:lnTo>
                  <a:pt x="1241755" y="0"/>
                </a:lnTo>
                <a:lnTo>
                  <a:pt x="1241755" y="1228208"/>
                </a:lnTo>
                <a:lnTo>
                  <a:pt x="0" y="12282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9669057" y="7518018"/>
            <a:ext cx="6705145" cy="396240"/>
          </a:xfrm>
          <a:prstGeom prst="rect">
            <a:avLst/>
          </a:prstGeom>
        </p:spPr>
        <p:txBody>
          <a:bodyPr anchor="t" rtlCol="false" tIns="0" lIns="0" bIns="0" rIns="0">
            <a:spAutoFit/>
          </a:bodyPr>
          <a:lstStyle/>
          <a:p>
            <a:pPr algn="l">
              <a:lnSpc>
                <a:spcPts val="3359"/>
              </a:lnSpc>
            </a:pPr>
          </a:p>
        </p:txBody>
      </p:sp>
      <p:sp>
        <p:nvSpPr>
          <p:cNvPr name="TextBox 5" id="5"/>
          <p:cNvSpPr txBox="true"/>
          <p:nvPr/>
        </p:nvSpPr>
        <p:spPr>
          <a:xfrm rot="0">
            <a:off x="9565240" y="6970739"/>
            <a:ext cx="6705145" cy="396240"/>
          </a:xfrm>
          <a:prstGeom prst="rect">
            <a:avLst/>
          </a:prstGeom>
        </p:spPr>
        <p:txBody>
          <a:bodyPr anchor="t" rtlCol="false" tIns="0" lIns="0" bIns="0" rIns="0">
            <a:spAutoFit/>
          </a:bodyPr>
          <a:lstStyle/>
          <a:p>
            <a:pPr algn="l">
              <a:lnSpc>
                <a:spcPts val="3359"/>
              </a:lnSpc>
            </a:pPr>
          </a:p>
        </p:txBody>
      </p:sp>
      <p:sp>
        <p:nvSpPr>
          <p:cNvPr name="TextBox 6" id="6"/>
          <p:cNvSpPr txBox="true"/>
          <p:nvPr/>
        </p:nvSpPr>
        <p:spPr>
          <a:xfrm rot="0">
            <a:off x="806810" y="800303"/>
            <a:ext cx="16674380" cy="987130"/>
          </a:xfrm>
          <a:prstGeom prst="rect">
            <a:avLst/>
          </a:prstGeom>
        </p:spPr>
        <p:txBody>
          <a:bodyPr anchor="t" rtlCol="false" tIns="0" lIns="0" bIns="0" rIns="0">
            <a:spAutoFit/>
          </a:bodyPr>
          <a:lstStyle/>
          <a:p>
            <a:pPr algn="ctr">
              <a:lnSpc>
                <a:spcPts val="7978"/>
              </a:lnSpc>
            </a:pPr>
            <a:r>
              <a:rPr lang="en-US" sz="5698">
                <a:solidFill>
                  <a:srgbClr val="000000"/>
                </a:solidFill>
                <a:latin typeface="Bobby Jones"/>
                <a:ea typeface="Bobby Jones"/>
                <a:cs typeface="Bobby Jones"/>
                <a:sym typeface="Bobby Jones"/>
              </a:rPr>
              <a:t>kAFKA + SPARK: METHODOLOGY</a:t>
            </a:r>
          </a:p>
        </p:txBody>
      </p:sp>
      <p:sp>
        <p:nvSpPr>
          <p:cNvPr name="TextBox 7" id="7"/>
          <p:cNvSpPr txBox="true"/>
          <p:nvPr/>
        </p:nvSpPr>
        <p:spPr>
          <a:xfrm rot="0">
            <a:off x="1449940" y="3302075"/>
            <a:ext cx="6705145" cy="396240"/>
          </a:xfrm>
          <a:prstGeom prst="rect">
            <a:avLst/>
          </a:prstGeom>
        </p:spPr>
        <p:txBody>
          <a:bodyPr anchor="t" rtlCol="false" tIns="0" lIns="0" bIns="0" rIns="0">
            <a:spAutoFit/>
          </a:bodyPr>
          <a:lstStyle/>
          <a:p>
            <a:pPr algn="l">
              <a:lnSpc>
                <a:spcPts val="3359"/>
              </a:lnSpc>
            </a:pPr>
          </a:p>
        </p:txBody>
      </p:sp>
      <p:grpSp>
        <p:nvGrpSpPr>
          <p:cNvPr name="Group 8" id="8"/>
          <p:cNvGrpSpPr/>
          <p:nvPr/>
        </p:nvGrpSpPr>
        <p:grpSpPr>
          <a:xfrm rot="0">
            <a:off x="1028700" y="3001844"/>
            <a:ext cx="7547625" cy="2424053"/>
            <a:chOff x="0" y="0"/>
            <a:chExt cx="1773390" cy="569555"/>
          </a:xfrm>
        </p:grpSpPr>
        <p:sp>
          <p:nvSpPr>
            <p:cNvPr name="Freeform 9" id="9"/>
            <p:cNvSpPr/>
            <p:nvPr/>
          </p:nvSpPr>
          <p:spPr>
            <a:xfrm flipH="false" flipV="false" rot="0">
              <a:off x="0" y="0"/>
              <a:ext cx="1773390" cy="569555"/>
            </a:xfrm>
            <a:custGeom>
              <a:avLst/>
              <a:gdLst/>
              <a:ahLst/>
              <a:cxnLst/>
              <a:rect r="r" b="b" t="t" l="l"/>
              <a:pathLst>
                <a:path h="569555" w="1773390">
                  <a:moveTo>
                    <a:pt x="52313" y="0"/>
                  </a:moveTo>
                  <a:lnTo>
                    <a:pt x="1721077" y="0"/>
                  </a:lnTo>
                  <a:cubicBezTo>
                    <a:pt x="1749968" y="0"/>
                    <a:pt x="1773390" y="23421"/>
                    <a:pt x="1773390" y="52313"/>
                  </a:cubicBezTo>
                  <a:lnTo>
                    <a:pt x="1773390" y="517243"/>
                  </a:lnTo>
                  <a:cubicBezTo>
                    <a:pt x="1773390" y="531117"/>
                    <a:pt x="1767878" y="544423"/>
                    <a:pt x="1758067" y="554233"/>
                  </a:cubicBezTo>
                  <a:cubicBezTo>
                    <a:pt x="1748257" y="564044"/>
                    <a:pt x="1734951" y="569555"/>
                    <a:pt x="1721077" y="569555"/>
                  </a:cubicBezTo>
                  <a:lnTo>
                    <a:pt x="52313" y="569555"/>
                  </a:lnTo>
                  <a:cubicBezTo>
                    <a:pt x="23421" y="569555"/>
                    <a:pt x="0" y="546134"/>
                    <a:pt x="0" y="517243"/>
                  </a:cubicBezTo>
                  <a:lnTo>
                    <a:pt x="0" y="52313"/>
                  </a:lnTo>
                  <a:cubicBezTo>
                    <a:pt x="0" y="23421"/>
                    <a:pt x="23421" y="0"/>
                    <a:pt x="52313" y="0"/>
                  </a:cubicBezTo>
                  <a:close/>
                </a:path>
              </a:pathLst>
            </a:custGeom>
            <a:solidFill>
              <a:srgbClr val="FFFFFF"/>
            </a:solidFill>
            <a:ln w="38100" cap="rnd">
              <a:solidFill>
                <a:srgbClr val="000000"/>
              </a:solidFill>
              <a:prstDash val="lgDash"/>
              <a:round/>
            </a:ln>
          </p:spPr>
        </p:sp>
        <p:sp>
          <p:nvSpPr>
            <p:cNvPr name="TextBox 10" id="10"/>
            <p:cNvSpPr txBox="true"/>
            <p:nvPr/>
          </p:nvSpPr>
          <p:spPr>
            <a:xfrm>
              <a:off x="0" y="-38100"/>
              <a:ext cx="1773390" cy="607655"/>
            </a:xfrm>
            <a:prstGeom prst="rect">
              <a:avLst/>
            </a:prstGeom>
          </p:spPr>
          <p:txBody>
            <a:bodyPr anchor="ctr" rtlCol="false" tIns="56943" lIns="56943" bIns="56943" rIns="56943"/>
            <a:lstStyle/>
            <a:p>
              <a:pPr algn="ctr">
                <a:lnSpc>
                  <a:spcPts val="2659"/>
                </a:lnSpc>
              </a:pPr>
            </a:p>
          </p:txBody>
        </p:sp>
      </p:grpSp>
      <p:grpSp>
        <p:nvGrpSpPr>
          <p:cNvPr name="Group 11" id="11"/>
          <p:cNvGrpSpPr/>
          <p:nvPr/>
        </p:nvGrpSpPr>
        <p:grpSpPr>
          <a:xfrm rot="0">
            <a:off x="1757446" y="2130577"/>
            <a:ext cx="6090133" cy="1040812"/>
            <a:chOff x="0" y="0"/>
            <a:chExt cx="1430937" cy="244549"/>
          </a:xfrm>
        </p:grpSpPr>
        <p:sp>
          <p:nvSpPr>
            <p:cNvPr name="Freeform 12" id="12"/>
            <p:cNvSpPr/>
            <p:nvPr/>
          </p:nvSpPr>
          <p:spPr>
            <a:xfrm flipH="false" flipV="false" rot="0">
              <a:off x="0" y="0"/>
              <a:ext cx="1430937" cy="244549"/>
            </a:xfrm>
            <a:custGeom>
              <a:avLst/>
              <a:gdLst/>
              <a:ahLst/>
              <a:cxnLst/>
              <a:rect r="r" b="b" t="t" l="l"/>
              <a:pathLst>
                <a:path h="244549" w="1430937">
                  <a:moveTo>
                    <a:pt x="64832" y="0"/>
                  </a:moveTo>
                  <a:lnTo>
                    <a:pt x="1366105" y="0"/>
                  </a:lnTo>
                  <a:cubicBezTo>
                    <a:pt x="1401911" y="0"/>
                    <a:pt x="1430937" y="29026"/>
                    <a:pt x="1430937" y="64832"/>
                  </a:cubicBezTo>
                  <a:lnTo>
                    <a:pt x="1430937" y="179717"/>
                  </a:lnTo>
                  <a:cubicBezTo>
                    <a:pt x="1430937" y="196911"/>
                    <a:pt x="1424107" y="213402"/>
                    <a:pt x="1411949" y="225560"/>
                  </a:cubicBezTo>
                  <a:cubicBezTo>
                    <a:pt x="1399790" y="237719"/>
                    <a:pt x="1383300" y="244549"/>
                    <a:pt x="1366105" y="244549"/>
                  </a:cubicBezTo>
                  <a:lnTo>
                    <a:pt x="64832" y="244549"/>
                  </a:lnTo>
                  <a:cubicBezTo>
                    <a:pt x="29026" y="244549"/>
                    <a:pt x="0" y="215523"/>
                    <a:pt x="0" y="179717"/>
                  </a:cubicBezTo>
                  <a:lnTo>
                    <a:pt x="0" y="64832"/>
                  </a:lnTo>
                  <a:cubicBezTo>
                    <a:pt x="0" y="47638"/>
                    <a:pt x="6831" y="31147"/>
                    <a:pt x="18989" y="18989"/>
                  </a:cubicBezTo>
                  <a:cubicBezTo>
                    <a:pt x="31147" y="6831"/>
                    <a:pt x="47638" y="0"/>
                    <a:pt x="64832" y="0"/>
                  </a:cubicBezTo>
                  <a:close/>
                </a:path>
              </a:pathLst>
            </a:custGeom>
            <a:solidFill>
              <a:srgbClr val="C6C7C9"/>
            </a:solidFill>
          </p:spPr>
        </p:sp>
        <p:sp>
          <p:nvSpPr>
            <p:cNvPr name="TextBox 13" id="13"/>
            <p:cNvSpPr txBox="true"/>
            <p:nvPr/>
          </p:nvSpPr>
          <p:spPr>
            <a:xfrm>
              <a:off x="0" y="-38100"/>
              <a:ext cx="1430937" cy="282649"/>
            </a:xfrm>
            <a:prstGeom prst="rect">
              <a:avLst/>
            </a:prstGeom>
          </p:spPr>
          <p:txBody>
            <a:bodyPr anchor="ctr" rtlCol="false" tIns="56943" lIns="56943" bIns="56943" rIns="56943"/>
            <a:lstStyle/>
            <a:p>
              <a:pPr algn="ctr">
                <a:lnSpc>
                  <a:spcPts val="2659"/>
                </a:lnSpc>
              </a:pPr>
            </a:p>
          </p:txBody>
        </p:sp>
      </p:grpSp>
      <p:sp>
        <p:nvSpPr>
          <p:cNvPr name="Freeform 14" id="14"/>
          <p:cNvSpPr/>
          <p:nvPr/>
        </p:nvSpPr>
        <p:spPr>
          <a:xfrm flipH="false" flipV="false" rot="0">
            <a:off x="7110092" y="2115233"/>
            <a:ext cx="1032814" cy="1113306"/>
          </a:xfrm>
          <a:custGeom>
            <a:avLst/>
            <a:gdLst/>
            <a:ahLst/>
            <a:cxnLst/>
            <a:rect r="r" b="b" t="t" l="l"/>
            <a:pathLst>
              <a:path h="1113306" w="1032814">
                <a:moveTo>
                  <a:pt x="0" y="0"/>
                </a:moveTo>
                <a:lnTo>
                  <a:pt x="1032814" y="0"/>
                </a:lnTo>
                <a:lnTo>
                  <a:pt x="1032814" y="1113306"/>
                </a:lnTo>
                <a:lnTo>
                  <a:pt x="0" y="11133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437762" y="3302075"/>
            <a:ext cx="6705145" cy="16535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00000"/>
                </a:solidFill>
                <a:latin typeface="Alegreya"/>
                <a:ea typeface="Alegreya"/>
                <a:cs typeface="Alegreya"/>
                <a:sym typeface="Alegreya"/>
              </a:rPr>
              <a:t>Use Kafka for real time ingest comment from subreddit “r/malaysia” to local.</a:t>
            </a:r>
          </a:p>
          <a:p>
            <a:pPr algn="l" marL="518160" indent="-259080" lvl="1">
              <a:lnSpc>
                <a:spcPts val="3359"/>
              </a:lnSpc>
              <a:buFont typeface="Arial"/>
              <a:buChar char="•"/>
            </a:pPr>
            <a:r>
              <a:rPr lang="en-US" sz="2400">
                <a:solidFill>
                  <a:srgbClr val="000000"/>
                </a:solidFill>
                <a:latin typeface="Alegreya"/>
                <a:ea typeface="Alegreya"/>
                <a:cs typeface="Alegreya"/>
                <a:sym typeface="Alegreya"/>
              </a:rPr>
              <a:t>Preprocessing data to remove unnecessary and dirty text.</a:t>
            </a:r>
          </a:p>
        </p:txBody>
      </p:sp>
      <p:sp>
        <p:nvSpPr>
          <p:cNvPr name="TextBox 16" id="16"/>
          <p:cNvSpPr txBox="true"/>
          <p:nvPr/>
        </p:nvSpPr>
        <p:spPr>
          <a:xfrm rot="0">
            <a:off x="2036610" y="2247350"/>
            <a:ext cx="5073482" cy="697344"/>
          </a:xfrm>
          <a:prstGeom prst="rect">
            <a:avLst/>
          </a:prstGeom>
        </p:spPr>
        <p:txBody>
          <a:bodyPr anchor="t" rtlCol="false" tIns="0" lIns="0" bIns="0" rIns="0">
            <a:spAutoFit/>
          </a:bodyPr>
          <a:lstStyle/>
          <a:p>
            <a:pPr algn="ctr">
              <a:lnSpc>
                <a:spcPts val="5663"/>
              </a:lnSpc>
            </a:pPr>
            <a:r>
              <a:rPr lang="en-US" sz="4045">
                <a:solidFill>
                  <a:srgbClr val="000000"/>
                </a:solidFill>
                <a:latin typeface="Bobby Jones"/>
                <a:ea typeface="Bobby Jones"/>
                <a:cs typeface="Bobby Jones"/>
                <a:sym typeface="Bobby Jones"/>
              </a:rPr>
              <a:t>sTEP 1: DATA INGESTION</a:t>
            </a:r>
          </a:p>
        </p:txBody>
      </p:sp>
      <p:sp>
        <p:nvSpPr>
          <p:cNvPr name="TextBox 17" id="17"/>
          <p:cNvSpPr txBox="true"/>
          <p:nvPr/>
        </p:nvSpPr>
        <p:spPr>
          <a:xfrm rot="0">
            <a:off x="1449940" y="7140321"/>
            <a:ext cx="6705145" cy="396240"/>
          </a:xfrm>
          <a:prstGeom prst="rect">
            <a:avLst/>
          </a:prstGeom>
        </p:spPr>
        <p:txBody>
          <a:bodyPr anchor="t" rtlCol="false" tIns="0" lIns="0" bIns="0" rIns="0">
            <a:spAutoFit/>
          </a:bodyPr>
          <a:lstStyle/>
          <a:p>
            <a:pPr algn="l">
              <a:lnSpc>
                <a:spcPts val="3359"/>
              </a:lnSpc>
            </a:pPr>
          </a:p>
        </p:txBody>
      </p:sp>
      <p:grpSp>
        <p:nvGrpSpPr>
          <p:cNvPr name="Group 18" id="18"/>
          <p:cNvGrpSpPr/>
          <p:nvPr/>
        </p:nvGrpSpPr>
        <p:grpSpPr>
          <a:xfrm rot="0">
            <a:off x="1028700" y="6840089"/>
            <a:ext cx="7547625" cy="2730376"/>
            <a:chOff x="0" y="0"/>
            <a:chExt cx="1773390" cy="641529"/>
          </a:xfrm>
        </p:grpSpPr>
        <p:sp>
          <p:nvSpPr>
            <p:cNvPr name="Freeform 19" id="19"/>
            <p:cNvSpPr/>
            <p:nvPr/>
          </p:nvSpPr>
          <p:spPr>
            <a:xfrm flipH="false" flipV="false" rot="0">
              <a:off x="0" y="0"/>
              <a:ext cx="1773390" cy="641529"/>
            </a:xfrm>
            <a:custGeom>
              <a:avLst/>
              <a:gdLst/>
              <a:ahLst/>
              <a:cxnLst/>
              <a:rect r="r" b="b" t="t" l="l"/>
              <a:pathLst>
                <a:path h="641529" w="1773390">
                  <a:moveTo>
                    <a:pt x="52313" y="0"/>
                  </a:moveTo>
                  <a:lnTo>
                    <a:pt x="1721077" y="0"/>
                  </a:lnTo>
                  <a:cubicBezTo>
                    <a:pt x="1749968" y="0"/>
                    <a:pt x="1773390" y="23421"/>
                    <a:pt x="1773390" y="52313"/>
                  </a:cubicBezTo>
                  <a:lnTo>
                    <a:pt x="1773390" y="589216"/>
                  </a:lnTo>
                  <a:cubicBezTo>
                    <a:pt x="1773390" y="618108"/>
                    <a:pt x="1749968" y="641529"/>
                    <a:pt x="1721077" y="641529"/>
                  </a:cubicBezTo>
                  <a:lnTo>
                    <a:pt x="52313" y="641529"/>
                  </a:lnTo>
                  <a:cubicBezTo>
                    <a:pt x="23421" y="641529"/>
                    <a:pt x="0" y="618108"/>
                    <a:pt x="0" y="589216"/>
                  </a:cubicBezTo>
                  <a:lnTo>
                    <a:pt x="0" y="52313"/>
                  </a:lnTo>
                  <a:cubicBezTo>
                    <a:pt x="0" y="23421"/>
                    <a:pt x="23421" y="0"/>
                    <a:pt x="52313" y="0"/>
                  </a:cubicBezTo>
                  <a:close/>
                </a:path>
              </a:pathLst>
            </a:custGeom>
            <a:solidFill>
              <a:srgbClr val="FFFFFF"/>
            </a:solidFill>
            <a:ln w="38100" cap="rnd">
              <a:solidFill>
                <a:srgbClr val="000000"/>
              </a:solidFill>
              <a:prstDash val="lgDash"/>
              <a:round/>
            </a:ln>
          </p:spPr>
        </p:sp>
        <p:sp>
          <p:nvSpPr>
            <p:cNvPr name="TextBox 20" id="20"/>
            <p:cNvSpPr txBox="true"/>
            <p:nvPr/>
          </p:nvSpPr>
          <p:spPr>
            <a:xfrm>
              <a:off x="0" y="-38100"/>
              <a:ext cx="1773390" cy="679629"/>
            </a:xfrm>
            <a:prstGeom prst="rect">
              <a:avLst/>
            </a:prstGeom>
          </p:spPr>
          <p:txBody>
            <a:bodyPr anchor="ctr" rtlCol="false" tIns="56943" lIns="56943" bIns="56943" rIns="56943"/>
            <a:lstStyle/>
            <a:p>
              <a:pPr algn="ctr">
                <a:lnSpc>
                  <a:spcPts val="2659"/>
                </a:lnSpc>
              </a:pPr>
            </a:p>
          </p:txBody>
        </p:sp>
      </p:grpSp>
      <p:grpSp>
        <p:nvGrpSpPr>
          <p:cNvPr name="Group 21" id="21"/>
          <p:cNvGrpSpPr/>
          <p:nvPr/>
        </p:nvGrpSpPr>
        <p:grpSpPr>
          <a:xfrm rot="0">
            <a:off x="1757446" y="5968822"/>
            <a:ext cx="6090133" cy="1040812"/>
            <a:chOff x="0" y="0"/>
            <a:chExt cx="1430937" cy="244549"/>
          </a:xfrm>
        </p:grpSpPr>
        <p:sp>
          <p:nvSpPr>
            <p:cNvPr name="Freeform 22" id="22"/>
            <p:cNvSpPr/>
            <p:nvPr/>
          </p:nvSpPr>
          <p:spPr>
            <a:xfrm flipH="false" flipV="false" rot="0">
              <a:off x="0" y="0"/>
              <a:ext cx="1430937" cy="244549"/>
            </a:xfrm>
            <a:custGeom>
              <a:avLst/>
              <a:gdLst/>
              <a:ahLst/>
              <a:cxnLst/>
              <a:rect r="r" b="b" t="t" l="l"/>
              <a:pathLst>
                <a:path h="244549" w="1430937">
                  <a:moveTo>
                    <a:pt x="64832" y="0"/>
                  </a:moveTo>
                  <a:lnTo>
                    <a:pt x="1366105" y="0"/>
                  </a:lnTo>
                  <a:cubicBezTo>
                    <a:pt x="1401911" y="0"/>
                    <a:pt x="1430937" y="29026"/>
                    <a:pt x="1430937" y="64832"/>
                  </a:cubicBezTo>
                  <a:lnTo>
                    <a:pt x="1430937" y="179717"/>
                  </a:lnTo>
                  <a:cubicBezTo>
                    <a:pt x="1430937" y="196911"/>
                    <a:pt x="1424107" y="213402"/>
                    <a:pt x="1411949" y="225560"/>
                  </a:cubicBezTo>
                  <a:cubicBezTo>
                    <a:pt x="1399790" y="237719"/>
                    <a:pt x="1383300" y="244549"/>
                    <a:pt x="1366105" y="244549"/>
                  </a:cubicBezTo>
                  <a:lnTo>
                    <a:pt x="64832" y="244549"/>
                  </a:lnTo>
                  <a:cubicBezTo>
                    <a:pt x="29026" y="244549"/>
                    <a:pt x="0" y="215523"/>
                    <a:pt x="0" y="179717"/>
                  </a:cubicBezTo>
                  <a:lnTo>
                    <a:pt x="0" y="64832"/>
                  </a:lnTo>
                  <a:cubicBezTo>
                    <a:pt x="0" y="47638"/>
                    <a:pt x="6831" y="31147"/>
                    <a:pt x="18989" y="18989"/>
                  </a:cubicBezTo>
                  <a:cubicBezTo>
                    <a:pt x="31147" y="6831"/>
                    <a:pt x="47638" y="0"/>
                    <a:pt x="64832" y="0"/>
                  </a:cubicBezTo>
                  <a:close/>
                </a:path>
              </a:pathLst>
            </a:custGeom>
            <a:solidFill>
              <a:srgbClr val="C6C7C9"/>
            </a:solidFill>
          </p:spPr>
        </p:sp>
        <p:sp>
          <p:nvSpPr>
            <p:cNvPr name="TextBox 23" id="23"/>
            <p:cNvSpPr txBox="true"/>
            <p:nvPr/>
          </p:nvSpPr>
          <p:spPr>
            <a:xfrm>
              <a:off x="0" y="-38100"/>
              <a:ext cx="1430937" cy="282649"/>
            </a:xfrm>
            <a:prstGeom prst="rect">
              <a:avLst/>
            </a:prstGeom>
          </p:spPr>
          <p:txBody>
            <a:bodyPr anchor="ctr" rtlCol="false" tIns="56943" lIns="56943" bIns="56943" rIns="56943"/>
            <a:lstStyle/>
            <a:p>
              <a:pPr algn="ctr">
                <a:lnSpc>
                  <a:spcPts val="2659"/>
                </a:lnSpc>
              </a:pPr>
            </a:p>
          </p:txBody>
        </p:sp>
      </p:grpSp>
      <p:sp>
        <p:nvSpPr>
          <p:cNvPr name="Freeform 24" id="24"/>
          <p:cNvSpPr/>
          <p:nvPr/>
        </p:nvSpPr>
        <p:spPr>
          <a:xfrm flipH="false" flipV="false" rot="0">
            <a:off x="7327482" y="5947636"/>
            <a:ext cx="1032814" cy="1113306"/>
          </a:xfrm>
          <a:custGeom>
            <a:avLst/>
            <a:gdLst/>
            <a:ahLst/>
            <a:cxnLst/>
            <a:rect r="r" b="b" t="t" l="l"/>
            <a:pathLst>
              <a:path h="1113306" w="1032814">
                <a:moveTo>
                  <a:pt x="0" y="0"/>
                </a:moveTo>
                <a:lnTo>
                  <a:pt x="1032815" y="0"/>
                </a:lnTo>
                <a:lnTo>
                  <a:pt x="1032815" y="1113306"/>
                </a:lnTo>
                <a:lnTo>
                  <a:pt x="0" y="11133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5" id="25"/>
          <p:cNvSpPr txBox="true"/>
          <p:nvPr/>
        </p:nvSpPr>
        <p:spPr>
          <a:xfrm rot="0">
            <a:off x="1437762" y="7140321"/>
            <a:ext cx="6705145" cy="243014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00000"/>
                </a:solidFill>
                <a:latin typeface="Alegreya"/>
                <a:ea typeface="Alegreya"/>
                <a:cs typeface="Alegreya"/>
                <a:sym typeface="Alegreya"/>
              </a:rPr>
              <a:t>Use the LSTM Model to get prediction probabilities for all class</a:t>
            </a:r>
          </a:p>
          <a:p>
            <a:pPr algn="l" marL="518160" indent="-259080" lvl="1">
              <a:lnSpc>
                <a:spcPts val="3359"/>
              </a:lnSpc>
              <a:buFont typeface="Arial"/>
              <a:buChar char="•"/>
            </a:pPr>
            <a:r>
              <a:rPr lang="en-US" sz="2400">
                <a:solidFill>
                  <a:srgbClr val="000000"/>
                </a:solidFill>
                <a:latin typeface="Alegreya"/>
                <a:ea typeface="Alegreya"/>
                <a:cs typeface="Alegreya"/>
                <a:sym typeface="Alegreya"/>
              </a:rPr>
              <a:t>Get the predicted class index and its probability, and convert them into sentiment label using mapping.</a:t>
            </a:r>
          </a:p>
          <a:p>
            <a:pPr algn="l">
              <a:lnSpc>
                <a:spcPts val="2800"/>
              </a:lnSpc>
            </a:pPr>
          </a:p>
        </p:txBody>
      </p:sp>
      <p:sp>
        <p:nvSpPr>
          <p:cNvPr name="TextBox 26" id="26"/>
          <p:cNvSpPr txBox="true"/>
          <p:nvPr/>
        </p:nvSpPr>
        <p:spPr>
          <a:xfrm rot="0">
            <a:off x="2036610" y="6085595"/>
            <a:ext cx="5073482" cy="607809"/>
          </a:xfrm>
          <a:prstGeom prst="rect">
            <a:avLst/>
          </a:prstGeom>
        </p:spPr>
        <p:txBody>
          <a:bodyPr anchor="t" rtlCol="false" tIns="0" lIns="0" bIns="0" rIns="0">
            <a:spAutoFit/>
          </a:bodyPr>
          <a:lstStyle/>
          <a:p>
            <a:pPr algn="ctr">
              <a:lnSpc>
                <a:spcPts val="4823"/>
              </a:lnSpc>
            </a:pPr>
            <a:r>
              <a:rPr lang="en-US" sz="3445">
                <a:solidFill>
                  <a:srgbClr val="000000"/>
                </a:solidFill>
                <a:latin typeface="Bobby Jones"/>
                <a:ea typeface="Bobby Jones"/>
                <a:cs typeface="Bobby Jones"/>
                <a:sym typeface="Bobby Jones"/>
              </a:rPr>
              <a:t>step 2: SENTIMENT ANALYSIS</a:t>
            </a:r>
          </a:p>
        </p:txBody>
      </p:sp>
      <p:sp>
        <p:nvSpPr>
          <p:cNvPr name="TextBox 27" id="27"/>
          <p:cNvSpPr txBox="true"/>
          <p:nvPr/>
        </p:nvSpPr>
        <p:spPr>
          <a:xfrm rot="0">
            <a:off x="10090297" y="5227826"/>
            <a:ext cx="6705145" cy="396240"/>
          </a:xfrm>
          <a:prstGeom prst="rect">
            <a:avLst/>
          </a:prstGeom>
        </p:spPr>
        <p:txBody>
          <a:bodyPr anchor="t" rtlCol="false" tIns="0" lIns="0" bIns="0" rIns="0">
            <a:spAutoFit/>
          </a:bodyPr>
          <a:lstStyle/>
          <a:p>
            <a:pPr algn="l">
              <a:lnSpc>
                <a:spcPts val="3359"/>
              </a:lnSpc>
            </a:pPr>
          </a:p>
        </p:txBody>
      </p:sp>
      <p:grpSp>
        <p:nvGrpSpPr>
          <p:cNvPr name="Group 28" id="28"/>
          <p:cNvGrpSpPr/>
          <p:nvPr/>
        </p:nvGrpSpPr>
        <p:grpSpPr>
          <a:xfrm rot="0">
            <a:off x="9669057" y="4927595"/>
            <a:ext cx="7547625" cy="2424053"/>
            <a:chOff x="0" y="0"/>
            <a:chExt cx="1773390" cy="569555"/>
          </a:xfrm>
        </p:grpSpPr>
        <p:sp>
          <p:nvSpPr>
            <p:cNvPr name="Freeform 29" id="29"/>
            <p:cNvSpPr/>
            <p:nvPr/>
          </p:nvSpPr>
          <p:spPr>
            <a:xfrm flipH="false" flipV="false" rot="0">
              <a:off x="0" y="0"/>
              <a:ext cx="1773390" cy="569555"/>
            </a:xfrm>
            <a:custGeom>
              <a:avLst/>
              <a:gdLst/>
              <a:ahLst/>
              <a:cxnLst/>
              <a:rect r="r" b="b" t="t" l="l"/>
              <a:pathLst>
                <a:path h="569555" w="1773390">
                  <a:moveTo>
                    <a:pt x="52313" y="0"/>
                  </a:moveTo>
                  <a:lnTo>
                    <a:pt x="1721077" y="0"/>
                  </a:lnTo>
                  <a:cubicBezTo>
                    <a:pt x="1749968" y="0"/>
                    <a:pt x="1773390" y="23421"/>
                    <a:pt x="1773390" y="52313"/>
                  </a:cubicBezTo>
                  <a:lnTo>
                    <a:pt x="1773390" y="517243"/>
                  </a:lnTo>
                  <a:cubicBezTo>
                    <a:pt x="1773390" y="531117"/>
                    <a:pt x="1767878" y="544423"/>
                    <a:pt x="1758067" y="554233"/>
                  </a:cubicBezTo>
                  <a:cubicBezTo>
                    <a:pt x="1748257" y="564044"/>
                    <a:pt x="1734951" y="569555"/>
                    <a:pt x="1721077" y="569555"/>
                  </a:cubicBezTo>
                  <a:lnTo>
                    <a:pt x="52313" y="569555"/>
                  </a:lnTo>
                  <a:cubicBezTo>
                    <a:pt x="23421" y="569555"/>
                    <a:pt x="0" y="546134"/>
                    <a:pt x="0" y="517243"/>
                  </a:cubicBezTo>
                  <a:lnTo>
                    <a:pt x="0" y="52313"/>
                  </a:lnTo>
                  <a:cubicBezTo>
                    <a:pt x="0" y="23421"/>
                    <a:pt x="23421" y="0"/>
                    <a:pt x="52313" y="0"/>
                  </a:cubicBezTo>
                  <a:close/>
                </a:path>
              </a:pathLst>
            </a:custGeom>
            <a:solidFill>
              <a:srgbClr val="FFFFFF"/>
            </a:solidFill>
            <a:ln w="38100" cap="rnd">
              <a:solidFill>
                <a:srgbClr val="000000"/>
              </a:solidFill>
              <a:prstDash val="lgDash"/>
              <a:round/>
            </a:ln>
          </p:spPr>
        </p:sp>
        <p:sp>
          <p:nvSpPr>
            <p:cNvPr name="TextBox 30" id="30"/>
            <p:cNvSpPr txBox="true"/>
            <p:nvPr/>
          </p:nvSpPr>
          <p:spPr>
            <a:xfrm>
              <a:off x="0" y="-38100"/>
              <a:ext cx="1773390" cy="607655"/>
            </a:xfrm>
            <a:prstGeom prst="rect">
              <a:avLst/>
            </a:prstGeom>
          </p:spPr>
          <p:txBody>
            <a:bodyPr anchor="ctr" rtlCol="false" tIns="56943" lIns="56943" bIns="56943" rIns="56943"/>
            <a:lstStyle/>
            <a:p>
              <a:pPr algn="ctr">
                <a:lnSpc>
                  <a:spcPts val="2659"/>
                </a:lnSpc>
              </a:pPr>
            </a:p>
          </p:txBody>
        </p:sp>
      </p:grpSp>
      <p:grpSp>
        <p:nvGrpSpPr>
          <p:cNvPr name="Group 31" id="31"/>
          <p:cNvGrpSpPr/>
          <p:nvPr/>
        </p:nvGrpSpPr>
        <p:grpSpPr>
          <a:xfrm rot="0">
            <a:off x="10397802" y="4056327"/>
            <a:ext cx="6090133" cy="1040812"/>
            <a:chOff x="0" y="0"/>
            <a:chExt cx="1430937" cy="244549"/>
          </a:xfrm>
        </p:grpSpPr>
        <p:sp>
          <p:nvSpPr>
            <p:cNvPr name="Freeform 32" id="32"/>
            <p:cNvSpPr/>
            <p:nvPr/>
          </p:nvSpPr>
          <p:spPr>
            <a:xfrm flipH="false" flipV="false" rot="0">
              <a:off x="0" y="0"/>
              <a:ext cx="1430937" cy="244549"/>
            </a:xfrm>
            <a:custGeom>
              <a:avLst/>
              <a:gdLst/>
              <a:ahLst/>
              <a:cxnLst/>
              <a:rect r="r" b="b" t="t" l="l"/>
              <a:pathLst>
                <a:path h="244549" w="1430937">
                  <a:moveTo>
                    <a:pt x="64832" y="0"/>
                  </a:moveTo>
                  <a:lnTo>
                    <a:pt x="1366105" y="0"/>
                  </a:lnTo>
                  <a:cubicBezTo>
                    <a:pt x="1401911" y="0"/>
                    <a:pt x="1430937" y="29026"/>
                    <a:pt x="1430937" y="64832"/>
                  </a:cubicBezTo>
                  <a:lnTo>
                    <a:pt x="1430937" y="179717"/>
                  </a:lnTo>
                  <a:cubicBezTo>
                    <a:pt x="1430937" y="196911"/>
                    <a:pt x="1424107" y="213402"/>
                    <a:pt x="1411949" y="225560"/>
                  </a:cubicBezTo>
                  <a:cubicBezTo>
                    <a:pt x="1399790" y="237719"/>
                    <a:pt x="1383300" y="244549"/>
                    <a:pt x="1366105" y="244549"/>
                  </a:cubicBezTo>
                  <a:lnTo>
                    <a:pt x="64832" y="244549"/>
                  </a:lnTo>
                  <a:cubicBezTo>
                    <a:pt x="29026" y="244549"/>
                    <a:pt x="0" y="215523"/>
                    <a:pt x="0" y="179717"/>
                  </a:cubicBezTo>
                  <a:lnTo>
                    <a:pt x="0" y="64832"/>
                  </a:lnTo>
                  <a:cubicBezTo>
                    <a:pt x="0" y="47638"/>
                    <a:pt x="6831" y="31147"/>
                    <a:pt x="18989" y="18989"/>
                  </a:cubicBezTo>
                  <a:cubicBezTo>
                    <a:pt x="31147" y="6831"/>
                    <a:pt x="47638" y="0"/>
                    <a:pt x="64832" y="0"/>
                  </a:cubicBezTo>
                  <a:close/>
                </a:path>
              </a:pathLst>
            </a:custGeom>
            <a:solidFill>
              <a:srgbClr val="C6C7C9"/>
            </a:solidFill>
          </p:spPr>
        </p:sp>
        <p:sp>
          <p:nvSpPr>
            <p:cNvPr name="TextBox 33" id="33"/>
            <p:cNvSpPr txBox="true"/>
            <p:nvPr/>
          </p:nvSpPr>
          <p:spPr>
            <a:xfrm>
              <a:off x="0" y="-38100"/>
              <a:ext cx="1430937" cy="282649"/>
            </a:xfrm>
            <a:prstGeom prst="rect">
              <a:avLst/>
            </a:prstGeom>
          </p:spPr>
          <p:txBody>
            <a:bodyPr anchor="ctr" rtlCol="false" tIns="56943" lIns="56943" bIns="56943" rIns="56943"/>
            <a:lstStyle/>
            <a:p>
              <a:pPr algn="ctr">
                <a:lnSpc>
                  <a:spcPts val="2659"/>
                </a:lnSpc>
              </a:pPr>
            </a:p>
          </p:txBody>
        </p:sp>
      </p:grpSp>
      <p:sp>
        <p:nvSpPr>
          <p:cNvPr name="Freeform 34" id="34"/>
          <p:cNvSpPr/>
          <p:nvPr/>
        </p:nvSpPr>
        <p:spPr>
          <a:xfrm flipH="false" flipV="false" rot="0">
            <a:off x="15750449" y="4040984"/>
            <a:ext cx="1032814" cy="1113306"/>
          </a:xfrm>
          <a:custGeom>
            <a:avLst/>
            <a:gdLst/>
            <a:ahLst/>
            <a:cxnLst/>
            <a:rect r="r" b="b" t="t" l="l"/>
            <a:pathLst>
              <a:path h="1113306" w="1032814">
                <a:moveTo>
                  <a:pt x="0" y="0"/>
                </a:moveTo>
                <a:lnTo>
                  <a:pt x="1032814" y="0"/>
                </a:lnTo>
                <a:lnTo>
                  <a:pt x="1032814" y="1113306"/>
                </a:lnTo>
                <a:lnTo>
                  <a:pt x="0" y="11133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5" id="35"/>
          <p:cNvSpPr txBox="true"/>
          <p:nvPr/>
        </p:nvSpPr>
        <p:spPr>
          <a:xfrm rot="0">
            <a:off x="10676966" y="4173100"/>
            <a:ext cx="5073482" cy="697344"/>
          </a:xfrm>
          <a:prstGeom prst="rect">
            <a:avLst/>
          </a:prstGeom>
        </p:spPr>
        <p:txBody>
          <a:bodyPr anchor="t" rtlCol="false" tIns="0" lIns="0" bIns="0" rIns="0">
            <a:spAutoFit/>
          </a:bodyPr>
          <a:lstStyle/>
          <a:p>
            <a:pPr algn="ctr">
              <a:lnSpc>
                <a:spcPts val="5663"/>
              </a:lnSpc>
            </a:pPr>
            <a:r>
              <a:rPr lang="en-US" sz="4045">
                <a:solidFill>
                  <a:srgbClr val="000000"/>
                </a:solidFill>
                <a:latin typeface="Bobby Jones"/>
                <a:ea typeface="Bobby Jones"/>
                <a:cs typeface="Bobby Jones"/>
                <a:sym typeface="Bobby Jones"/>
              </a:rPr>
              <a:t>sTEP 3: SPARK</a:t>
            </a:r>
          </a:p>
        </p:txBody>
      </p:sp>
      <p:sp>
        <p:nvSpPr>
          <p:cNvPr name="TextBox 36" id="36"/>
          <p:cNvSpPr txBox="true"/>
          <p:nvPr/>
        </p:nvSpPr>
        <p:spPr>
          <a:xfrm rot="0">
            <a:off x="10078118" y="5278457"/>
            <a:ext cx="6705145" cy="16535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00000"/>
                </a:solidFill>
                <a:latin typeface="Alegreya"/>
                <a:ea typeface="Alegreya"/>
                <a:cs typeface="Alegreya"/>
                <a:sym typeface="Alegreya"/>
              </a:rPr>
              <a:t>Read real-time Reddit sentiment data from Kafka using defined schema.</a:t>
            </a:r>
          </a:p>
          <a:p>
            <a:pPr algn="l" marL="518160" indent="-259080" lvl="1">
              <a:lnSpc>
                <a:spcPts val="3359"/>
              </a:lnSpc>
              <a:buFont typeface="Arial"/>
              <a:buChar char="•"/>
            </a:pPr>
            <a:r>
              <a:rPr lang="en-US" sz="2400">
                <a:solidFill>
                  <a:srgbClr val="000000"/>
                </a:solidFill>
                <a:latin typeface="Alegreya"/>
                <a:ea typeface="Alegreya"/>
                <a:cs typeface="Alegreya"/>
                <a:sym typeface="Alegreya"/>
              </a:rPr>
              <a:t>Using micro-batch method (every 10 seconds) to collect and insert data into Supabase in real time.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sp>
        <p:nvSpPr>
          <p:cNvPr name="Freeform 3" id="3"/>
          <p:cNvSpPr/>
          <p:nvPr/>
        </p:nvSpPr>
        <p:spPr>
          <a:xfrm flipH="false" flipV="false" rot="0">
            <a:off x="17046245" y="9098679"/>
            <a:ext cx="1241755" cy="1228208"/>
          </a:xfrm>
          <a:custGeom>
            <a:avLst/>
            <a:gdLst/>
            <a:ahLst/>
            <a:cxnLst/>
            <a:rect r="r" b="b" t="t" l="l"/>
            <a:pathLst>
              <a:path h="1228208" w="1241755">
                <a:moveTo>
                  <a:pt x="0" y="0"/>
                </a:moveTo>
                <a:lnTo>
                  <a:pt x="1241755" y="0"/>
                </a:lnTo>
                <a:lnTo>
                  <a:pt x="1241755" y="1228208"/>
                </a:lnTo>
                <a:lnTo>
                  <a:pt x="0" y="12282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Object 4" id="4"/>
          <p:cNvGraphicFramePr/>
          <p:nvPr/>
        </p:nvGraphicFramePr>
        <p:xfrm>
          <a:off x="2150522" y="2519784"/>
          <a:ext cx="7586157" cy="4274588"/>
        </p:xfrm>
        <a:graphic>
          <a:graphicData uri="http://schemas.openxmlformats.org/presentationml/2006/ole">
            <p:oleObj imgW="9105900" imgH="57912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TextBox 5" id="5"/>
          <p:cNvSpPr txBox="true"/>
          <p:nvPr/>
        </p:nvSpPr>
        <p:spPr>
          <a:xfrm rot="0">
            <a:off x="806810" y="800303"/>
            <a:ext cx="16674380" cy="987130"/>
          </a:xfrm>
          <a:prstGeom prst="rect">
            <a:avLst/>
          </a:prstGeom>
        </p:spPr>
        <p:txBody>
          <a:bodyPr anchor="t" rtlCol="false" tIns="0" lIns="0" bIns="0" rIns="0">
            <a:spAutoFit/>
          </a:bodyPr>
          <a:lstStyle/>
          <a:p>
            <a:pPr algn="ctr">
              <a:lnSpc>
                <a:spcPts val="7978"/>
              </a:lnSpc>
            </a:pPr>
            <a:r>
              <a:rPr lang="en-US" sz="5698">
                <a:solidFill>
                  <a:srgbClr val="000000"/>
                </a:solidFill>
                <a:latin typeface="Bobby Jones"/>
                <a:ea typeface="Bobby Jones"/>
                <a:cs typeface="Bobby Jones"/>
                <a:sym typeface="Bobby Jones"/>
              </a:rPr>
              <a:t>kAFKA + SPARK: conclusion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 t="-9510" r="-1696" b="-11203"/>
            </a:stretch>
          </a:blipFill>
        </p:spPr>
      </p:sp>
      <p:sp>
        <p:nvSpPr>
          <p:cNvPr name="Freeform 3" id="3"/>
          <p:cNvSpPr/>
          <p:nvPr/>
        </p:nvSpPr>
        <p:spPr>
          <a:xfrm flipH="false" flipV="false" rot="0">
            <a:off x="17046245" y="9098679"/>
            <a:ext cx="1241755" cy="1228208"/>
          </a:xfrm>
          <a:custGeom>
            <a:avLst/>
            <a:gdLst/>
            <a:ahLst/>
            <a:cxnLst/>
            <a:rect r="r" b="b" t="t" l="l"/>
            <a:pathLst>
              <a:path h="1228208" w="1241755">
                <a:moveTo>
                  <a:pt x="0" y="0"/>
                </a:moveTo>
                <a:lnTo>
                  <a:pt x="1241755" y="0"/>
                </a:lnTo>
                <a:lnTo>
                  <a:pt x="1241755" y="1228208"/>
                </a:lnTo>
                <a:lnTo>
                  <a:pt x="0" y="12282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36730" y="1787433"/>
            <a:ext cx="15214539" cy="8177815"/>
          </a:xfrm>
          <a:custGeom>
            <a:avLst/>
            <a:gdLst/>
            <a:ahLst/>
            <a:cxnLst/>
            <a:rect r="r" b="b" t="t" l="l"/>
            <a:pathLst>
              <a:path h="8177815" w="15214539">
                <a:moveTo>
                  <a:pt x="0" y="0"/>
                </a:moveTo>
                <a:lnTo>
                  <a:pt x="15214540" y="0"/>
                </a:lnTo>
                <a:lnTo>
                  <a:pt x="15214540" y="8177815"/>
                </a:lnTo>
                <a:lnTo>
                  <a:pt x="0" y="8177815"/>
                </a:lnTo>
                <a:lnTo>
                  <a:pt x="0" y="0"/>
                </a:lnTo>
                <a:close/>
              </a:path>
            </a:pathLst>
          </a:custGeom>
          <a:blipFill>
            <a:blip r:embed="rId6"/>
            <a:stretch>
              <a:fillRect l="0" t="0" r="0" b="0"/>
            </a:stretch>
          </a:blipFill>
        </p:spPr>
      </p:sp>
      <p:sp>
        <p:nvSpPr>
          <p:cNvPr name="TextBox 5" id="5"/>
          <p:cNvSpPr txBox="true"/>
          <p:nvPr/>
        </p:nvSpPr>
        <p:spPr>
          <a:xfrm rot="0">
            <a:off x="806810" y="800303"/>
            <a:ext cx="16674380" cy="987130"/>
          </a:xfrm>
          <a:prstGeom prst="rect">
            <a:avLst/>
          </a:prstGeom>
        </p:spPr>
        <p:txBody>
          <a:bodyPr anchor="t" rtlCol="false" tIns="0" lIns="0" bIns="0" rIns="0">
            <a:spAutoFit/>
          </a:bodyPr>
          <a:lstStyle/>
          <a:p>
            <a:pPr algn="ctr">
              <a:lnSpc>
                <a:spcPts val="7978"/>
              </a:lnSpc>
            </a:pPr>
            <a:r>
              <a:rPr lang="en-US" sz="5698">
                <a:solidFill>
                  <a:srgbClr val="000000"/>
                </a:solidFill>
                <a:latin typeface="Bobby Jones"/>
                <a:ea typeface="Bobby Jones"/>
                <a:cs typeface="Bobby Jones"/>
                <a:sym typeface="Bobby Jones"/>
              </a:rPr>
              <a:t>dashboard visualization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 t="-9510" r="-1696" b="-11203"/>
            </a:stretch>
          </a:blipFill>
        </p:spPr>
      </p:sp>
      <p:sp>
        <p:nvSpPr>
          <p:cNvPr name="Freeform 3" id="3"/>
          <p:cNvSpPr/>
          <p:nvPr/>
        </p:nvSpPr>
        <p:spPr>
          <a:xfrm flipH="false" flipV="false" rot="0">
            <a:off x="17046245" y="9098679"/>
            <a:ext cx="1241755" cy="1228208"/>
          </a:xfrm>
          <a:custGeom>
            <a:avLst/>
            <a:gdLst/>
            <a:ahLst/>
            <a:cxnLst/>
            <a:rect r="r" b="b" t="t" l="l"/>
            <a:pathLst>
              <a:path h="1228208" w="1241755">
                <a:moveTo>
                  <a:pt x="0" y="0"/>
                </a:moveTo>
                <a:lnTo>
                  <a:pt x="1241755" y="0"/>
                </a:lnTo>
                <a:lnTo>
                  <a:pt x="1241755" y="1228208"/>
                </a:lnTo>
                <a:lnTo>
                  <a:pt x="0" y="12282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06810" y="790778"/>
            <a:ext cx="16674380" cy="1038258"/>
          </a:xfrm>
          <a:prstGeom prst="rect">
            <a:avLst/>
          </a:prstGeom>
        </p:spPr>
        <p:txBody>
          <a:bodyPr anchor="t" rtlCol="false" tIns="0" lIns="0" bIns="0" rIns="0">
            <a:spAutoFit/>
          </a:bodyPr>
          <a:lstStyle/>
          <a:p>
            <a:pPr algn="ctr">
              <a:lnSpc>
                <a:spcPts val="8398"/>
              </a:lnSpc>
            </a:pPr>
            <a:r>
              <a:rPr lang="en-US" sz="5998">
                <a:solidFill>
                  <a:srgbClr val="000000"/>
                </a:solidFill>
                <a:latin typeface="Bobby Jones"/>
                <a:ea typeface="Bobby Jones"/>
                <a:cs typeface="Bobby Jones"/>
                <a:sym typeface="Bobby Jones"/>
              </a:rPr>
              <a:t>dashboard INSIGHTS</a:t>
            </a:r>
          </a:p>
        </p:txBody>
      </p:sp>
      <p:grpSp>
        <p:nvGrpSpPr>
          <p:cNvPr name="Group 5" id="5"/>
          <p:cNvGrpSpPr/>
          <p:nvPr/>
        </p:nvGrpSpPr>
        <p:grpSpPr>
          <a:xfrm rot="0">
            <a:off x="1849195" y="2131962"/>
            <a:ext cx="5215517" cy="2424053"/>
            <a:chOff x="0" y="0"/>
            <a:chExt cx="1225438" cy="569555"/>
          </a:xfrm>
        </p:grpSpPr>
        <p:sp>
          <p:nvSpPr>
            <p:cNvPr name="Freeform 6" id="6"/>
            <p:cNvSpPr/>
            <p:nvPr/>
          </p:nvSpPr>
          <p:spPr>
            <a:xfrm flipH="false" flipV="false" rot="0">
              <a:off x="0" y="0"/>
              <a:ext cx="1225438" cy="569555"/>
            </a:xfrm>
            <a:custGeom>
              <a:avLst/>
              <a:gdLst/>
              <a:ahLst/>
              <a:cxnLst/>
              <a:rect r="r" b="b" t="t" l="l"/>
              <a:pathLst>
                <a:path h="569555" w="1225438">
                  <a:moveTo>
                    <a:pt x="75704" y="0"/>
                  </a:moveTo>
                  <a:lnTo>
                    <a:pt x="1149733" y="0"/>
                  </a:lnTo>
                  <a:cubicBezTo>
                    <a:pt x="1169811" y="0"/>
                    <a:pt x="1189067" y="7976"/>
                    <a:pt x="1203264" y="22173"/>
                  </a:cubicBezTo>
                  <a:cubicBezTo>
                    <a:pt x="1217462" y="36371"/>
                    <a:pt x="1225438" y="55626"/>
                    <a:pt x="1225438" y="75704"/>
                  </a:cubicBezTo>
                  <a:lnTo>
                    <a:pt x="1225438" y="493851"/>
                  </a:lnTo>
                  <a:cubicBezTo>
                    <a:pt x="1225438" y="513929"/>
                    <a:pt x="1217462" y="533185"/>
                    <a:pt x="1203264" y="547382"/>
                  </a:cubicBezTo>
                  <a:cubicBezTo>
                    <a:pt x="1189067" y="561580"/>
                    <a:pt x="1169811" y="569555"/>
                    <a:pt x="1149733" y="569555"/>
                  </a:cubicBezTo>
                  <a:lnTo>
                    <a:pt x="75704" y="569555"/>
                  </a:lnTo>
                  <a:cubicBezTo>
                    <a:pt x="55626" y="569555"/>
                    <a:pt x="36371" y="561580"/>
                    <a:pt x="22173" y="547382"/>
                  </a:cubicBezTo>
                  <a:cubicBezTo>
                    <a:pt x="7976" y="533185"/>
                    <a:pt x="0" y="513929"/>
                    <a:pt x="0" y="493851"/>
                  </a:cubicBezTo>
                  <a:lnTo>
                    <a:pt x="0" y="75704"/>
                  </a:lnTo>
                  <a:cubicBezTo>
                    <a:pt x="0" y="55626"/>
                    <a:pt x="7976" y="36371"/>
                    <a:pt x="22173" y="22173"/>
                  </a:cubicBezTo>
                  <a:cubicBezTo>
                    <a:pt x="36371" y="7976"/>
                    <a:pt x="55626" y="0"/>
                    <a:pt x="75704" y="0"/>
                  </a:cubicBezTo>
                  <a:close/>
                </a:path>
              </a:pathLst>
            </a:custGeom>
            <a:solidFill>
              <a:srgbClr val="FFFFFF"/>
            </a:solidFill>
            <a:ln w="38100" cap="rnd">
              <a:solidFill>
                <a:srgbClr val="000000"/>
              </a:solidFill>
              <a:prstDash val="lgDash"/>
              <a:round/>
            </a:ln>
          </p:spPr>
        </p:sp>
        <p:sp>
          <p:nvSpPr>
            <p:cNvPr name="TextBox 7" id="7"/>
            <p:cNvSpPr txBox="true"/>
            <p:nvPr/>
          </p:nvSpPr>
          <p:spPr>
            <a:xfrm>
              <a:off x="0" y="-38100"/>
              <a:ext cx="1225438" cy="607655"/>
            </a:xfrm>
            <a:prstGeom prst="rect">
              <a:avLst/>
            </a:prstGeom>
          </p:spPr>
          <p:txBody>
            <a:bodyPr anchor="ctr" rtlCol="false" tIns="56943" lIns="56943" bIns="56943" rIns="56943"/>
            <a:lstStyle/>
            <a:p>
              <a:pPr algn="ctr">
                <a:lnSpc>
                  <a:spcPts val="2659"/>
                </a:lnSpc>
              </a:pPr>
            </a:p>
          </p:txBody>
        </p:sp>
      </p:grpSp>
      <p:sp>
        <p:nvSpPr>
          <p:cNvPr name="TextBox 8" id="8"/>
          <p:cNvSpPr txBox="true"/>
          <p:nvPr/>
        </p:nvSpPr>
        <p:spPr>
          <a:xfrm rot="0">
            <a:off x="1849195" y="2203529"/>
            <a:ext cx="4906245" cy="2223770"/>
          </a:xfrm>
          <a:prstGeom prst="rect">
            <a:avLst/>
          </a:prstGeom>
        </p:spPr>
        <p:txBody>
          <a:bodyPr anchor="t" rtlCol="false" tIns="0" lIns="0" bIns="0" rIns="0">
            <a:spAutoFit/>
          </a:bodyPr>
          <a:lstStyle/>
          <a:p>
            <a:pPr algn="l" marL="690881" indent="-345440" lvl="1">
              <a:lnSpc>
                <a:spcPts val="4480"/>
              </a:lnSpc>
              <a:buFont typeface="Arial"/>
              <a:buChar char="•"/>
            </a:pPr>
            <a:r>
              <a:rPr lang="en-US" sz="3200" spc="64">
                <a:solidFill>
                  <a:srgbClr val="000000"/>
                </a:solidFill>
                <a:latin typeface="Alegreya"/>
                <a:ea typeface="Alegreya"/>
                <a:cs typeface="Alegreya"/>
                <a:sym typeface="Alegreya"/>
              </a:rPr>
              <a:t>Overall Sentiment:</a:t>
            </a:r>
          </a:p>
          <a:p>
            <a:pPr algn="l" marL="1381761" indent="-460587" lvl="2">
              <a:lnSpc>
                <a:spcPts val="4480"/>
              </a:lnSpc>
              <a:buFont typeface="Arial"/>
              <a:buChar char="⚬"/>
            </a:pPr>
            <a:r>
              <a:rPr lang="en-US" sz="3200">
                <a:solidFill>
                  <a:srgbClr val="000000"/>
                </a:solidFill>
                <a:latin typeface="Alegreya"/>
                <a:ea typeface="Alegreya"/>
                <a:cs typeface="Alegreya"/>
                <a:sym typeface="Alegreya"/>
              </a:rPr>
              <a:t>✅ Positive: 51.9%</a:t>
            </a:r>
          </a:p>
          <a:p>
            <a:pPr algn="l" marL="1381761" indent="-460587" lvl="2">
              <a:lnSpc>
                <a:spcPts val="4480"/>
              </a:lnSpc>
              <a:buFont typeface="Arial"/>
              <a:buChar char="⚬"/>
            </a:pPr>
            <a:r>
              <a:rPr lang="en-US" sz="3200">
                <a:solidFill>
                  <a:srgbClr val="000000"/>
                </a:solidFill>
                <a:latin typeface="Alegreya"/>
                <a:ea typeface="Alegreya"/>
                <a:cs typeface="Alegreya"/>
                <a:sym typeface="Alegreya"/>
              </a:rPr>
              <a:t>❌ Negative: 20.8%</a:t>
            </a:r>
          </a:p>
          <a:p>
            <a:pPr algn="l" marL="1381761" indent="-460587" lvl="2">
              <a:lnSpc>
                <a:spcPts val="4480"/>
              </a:lnSpc>
              <a:buFont typeface="Arial"/>
              <a:buChar char="⚬"/>
            </a:pPr>
            <a:r>
              <a:rPr lang="en-US" sz="3200">
                <a:solidFill>
                  <a:srgbClr val="000000"/>
                </a:solidFill>
                <a:latin typeface="Alegreya"/>
                <a:ea typeface="Alegreya"/>
                <a:cs typeface="Alegreya"/>
                <a:sym typeface="Alegreya"/>
              </a:rPr>
              <a:t>⚖️ Neutral: 27.3%</a:t>
            </a:r>
          </a:p>
        </p:txBody>
      </p:sp>
      <p:grpSp>
        <p:nvGrpSpPr>
          <p:cNvPr name="Group 9" id="9"/>
          <p:cNvGrpSpPr/>
          <p:nvPr/>
        </p:nvGrpSpPr>
        <p:grpSpPr>
          <a:xfrm rot="0">
            <a:off x="3201998" y="4860815"/>
            <a:ext cx="11889755" cy="4684624"/>
            <a:chOff x="0" y="0"/>
            <a:chExt cx="2793616" cy="1100699"/>
          </a:xfrm>
        </p:grpSpPr>
        <p:sp>
          <p:nvSpPr>
            <p:cNvPr name="Freeform 10" id="10"/>
            <p:cNvSpPr/>
            <p:nvPr/>
          </p:nvSpPr>
          <p:spPr>
            <a:xfrm flipH="false" flipV="false" rot="0">
              <a:off x="0" y="0"/>
              <a:ext cx="2793616" cy="1100699"/>
            </a:xfrm>
            <a:custGeom>
              <a:avLst/>
              <a:gdLst/>
              <a:ahLst/>
              <a:cxnLst/>
              <a:rect r="r" b="b" t="t" l="l"/>
              <a:pathLst>
                <a:path h="1100699" w="2793616">
                  <a:moveTo>
                    <a:pt x="33208" y="0"/>
                  </a:moveTo>
                  <a:lnTo>
                    <a:pt x="2760408" y="0"/>
                  </a:lnTo>
                  <a:cubicBezTo>
                    <a:pt x="2769215" y="0"/>
                    <a:pt x="2777662" y="3499"/>
                    <a:pt x="2783890" y="9726"/>
                  </a:cubicBezTo>
                  <a:cubicBezTo>
                    <a:pt x="2790118" y="15954"/>
                    <a:pt x="2793616" y="24401"/>
                    <a:pt x="2793616" y="33208"/>
                  </a:cubicBezTo>
                  <a:lnTo>
                    <a:pt x="2793616" y="1067491"/>
                  </a:lnTo>
                  <a:cubicBezTo>
                    <a:pt x="2793616" y="1076298"/>
                    <a:pt x="2790118" y="1084745"/>
                    <a:pt x="2783890" y="1090973"/>
                  </a:cubicBezTo>
                  <a:cubicBezTo>
                    <a:pt x="2777662" y="1097200"/>
                    <a:pt x="2769215" y="1100699"/>
                    <a:pt x="2760408" y="1100699"/>
                  </a:cubicBezTo>
                  <a:lnTo>
                    <a:pt x="33208" y="1100699"/>
                  </a:lnTo>
                  <a:cubicBezTo>
                    <a:pt x="24401" y="1100699"/>
                    <a:pt x="15954" y="1097200"/>
                    <a:pt x="9726" y="1090973"/>
                  </a:cubicBezTo>
                  <a:cubicBezTo>
                    <a:pt x="3499" y="1084745"/>
                    <a:pt x="0" y="1076298"/>
                    <a:pt x="0" y="1067491"/>
                  </a:cubicBezTo>
                  <a:lnTo>
                    <a:pt x="0" y="33208"/>
                  </a:lnTo>
                  <a:cubicBezTo>
                    <a:pt x="0" y="24401"/>
                    <a:pt x="3499" y="15954"/>
                    <a:pt x="9726" y="9726"/>
                  </a:cubicBezTo>
                  <a:cubicBezTo>
                    <a:pt x="15954" y="3499"/>
                    <a:pt x="24401" y="0"/>
                    <a:pt x="33208" y="0"/>
                  </a:cubicBezTo>
                  <a:close/>
                </a:path>
              </a:pathLst>
            </a:custGeom>
            <a:solidFill>
              <a:srgbClr val="FFFFFF"/>
            </a:solidFill>
            <a:ln w="38100" cap="rnd">
              <a:solidFill>
                <a:srgbClr val="000000"/>
              </a:solidFill>
              <a:prstDash val="lgDash"/>
              <a:round/>
            </a:ln>
          </p:spPr>
        </p:sp>
        <p:sp>
          <p:nvSpPr>
            <p:cNvPr name="TextBox 11" id="11"/>
            <p:cNvSpPr txBox="true"/>
            <p:nvPr/>
          </p:nvSpPr>
          <p:spPr>
            <a:xfrm>
              <a:off x="0" y="-38100"/>
              <a:ext cx="2793616" cy="1138799"/>
            </a:xfrm>
            <a:prstGeom prst="rect">
              <a:avLst/>
            </a:prstGeom>
          </p:spPr>
          <p:txBody>
            <a:bodyPr anchor="ctr" rtlCol="false" tIns="56943" lIns="56943" bIns="56943" rIns="56943"/>
            <a:lstStyle/>
            <a:p>
              <a:pPr algn="ctr">
                <a:lnSpc>
                  <a:spcPts val="2659"/>
                </a:lnSpc>
              </a:pPr>
            </a:p>
          </p:txBody>
        </p:sp>
      </p:grpSp>
      <p:sp>
        <p:nvSpPr>
          <p:cNvPr name="TextBox 12" id="12"/>
          <p:cNvSpPr txBox="true"/>
          <p:nvPr/>
        </p:nvSpPr>
        <p:spPr>
          <a:xfrm rot="0">
            <a:off x="3377213" y="4938717"/>
            <a:ext cx="11533575" cy="4471670"/>
          </a:xfrm>
          <a:prstGeom prst="rect">
            <a:avLst/>
          </a:prstGeom>
        </p:spPr>
        <p:txBody>
          <a:bodyPr anchor="t" rtlCol="false" tIns="0" lIns="0" bIns="0" rIns="0">
            <a:spAutoFit/>
          </a:bodyPr>
          <a:lstStyle/>
          <a:p>
            <a:pPr algn="l" marL="690881" indent="-345440" lvl="1">
              <a:lnSpc>
                <a:spcPts val="4480"/>
              </a:lnSpc>
              <a:buFont typeface="Arial"/>
              <a:buChar char="•"/>
            </a:pPr>
            <a:r>
              <a:rPr lang="en-US" sz="3200" spc="64">
                <a:solidFill>
                  <a:srgbClr val="000000"/>
                </a:solidFill>
                <a:latin typeface="Alegreya"/>
                <a:ea typeface="Alegreya"/>
                <a:cs typeface="Alegreya"/>
                <a:sym typeface="Alegreya"/>
              </a:rPr>
              <a:t>Model Validation:</a:t>
            </a:r>
          </a:p>
          <a:p>
            <a:pPr algn="l" marL="1381761" indent="-460587" lvl="2">
              <a:lnSpc>
                <a:spcPts val="4480"/>
              </a:lnSpc>
              <a:buFont typeface="Arial"/>
              <a:buChar char="⚬"/>
            </a:pPr>
            <a:r>
              <a:rPr lang="en-US" sz="3200" spc="64">
                <a:solidFill>
                  <a:srgbClr val="000000"/>
                </a:solidFill>
                <a:latin typeface="Alegreya"/>
                <a:ea typeface="Alegreya"/>
                <a:cs typeface="Alegreya"/>
                <a:sym typeface="Alegreya"/>
              </a:rPr>
              <a:t>Example:</a:t>
            </a:r>
          </a:p>
          <a:p>
            <a:pPr algn="l" marL="2072642" indent="-518160" lvl="3">
              <a:lnSpc>
                <a:spcPts val="4480"/>
              </a:lnSpc>
              <a:buFont typeface="Arial"/>
              <a:buChar char="￭"/>
            </a:pPr>
            <a:r>
              <a:rPr lang="en-US" sz="3200" spc="64">
                <a:solidFill>
                  <a:srgbClr val="000000"/>
                </a:solidFill>
                <a:latin typeface="Alegreya"/>
                <a:ea typeface="Alegreya"/>
                <a:cs typeface="Alegreya"/>
                <a:sym typeface="Alegreya"/>
              </a:rPr>
              <a:t>“stay</a:t>
            </a:r>
            <a:r>
              <a:rPr lang="en-US" sz="3200" spc="64">
                <a:solidFill>
                  <a:srgbClr val="000000"/>
                </a:solidFill>
                <a:latin typeface="Alegreya"/>
                <a:ea typeface="Alegreya"/>
                <a:cs typeface="Alegreya"/>
                <a:sym typeface="Alegreya"/>
              </a:rPr>
              <a:t> positive” → labeled positive (72% confidence)</a:t>
            </a:r>
          </a:p>
          <a:p>
            <a:pPr algn="l" marL="1381761" indent="-460587" lvl="2">
              <a:lnSpc>
                <a:spcPts val="4480"/>
              </a:lnSpc>
              <a:buFont typeface="Arial"/>
              <a:buChar char="⚬"/>
            </a:pPr>
            <a:r>
              <a:rPr lang="en-US" sz="3200" spc="64">
                <a:solidFill>
                  <a:srgbClr val="000000"/>
                </a:solidFill>
                <a:latin typeface="Alegreya"/>
                <a:ea typeface="Alegreya"/>
                <a:cs typeface="Alegreya"/>
                <a:sym typeface="Alegreya"/>
              </a:rPr>
              <a:t>Example:</a:t>
            </a:r>
          </a:p>
          <a:p>
            <a:pPr algn="l" marL="2072642" indent="-518160" lvl="3">
              <a:lnSpc>
                <a:spcPts val="4480"/>
              </a:lnSpc>
              <a:buFont typeface="Arial"/>
              <a:buChar char="￭"/>
            </a:pPr>
            <a:r>
              <a:rPr lang="en-US" sz="3200" spc="64">
                <a:solidFill>
                  <a:srgbClr val="000000"/>
                </a:solidFill>
                <a:latin typeface="Alegreya"/>
                <a:ea typeface="Alegreya"/>
                <a:cs typeface="Alegreya"/>
                <a:sym typeface="Alegreya"/>
              </a:rPr>
              <a:t>B</a:t>
            </a:r>
            <a:r>
              <a:rPr lang="en-US" sz="3200" spc="64">
                <a:solidFill>
                  <a:srgbClr val="000000"/>
                </a:solidFill>
                <a:latin typeface="Alegreya"/>
                <a:ea typeface="Alegreya"/>
                <a:cs typeface="Alegreya"/>
                <a:sym typeface="Alegreya"/>
              </a:rPr>
              <a:t>illing complaint → labeled negative (61% confidence)</a:t>
            </a:r>
          </a:p>
          <a:p>
            <a:pPr algn="l">
              <a:lnSpc>
                <a:spcPts val="4480"/>
              </a:lnSpc>
            </a:pPr>
          </a:p>
          <a:p>
            <a:pPr algn="l" marL="690881" indent="-345440" lvl="1">
              <a:lnSpc>
                <a:spcPts val="4480"/>
              </a:lnSpc>
              <a:buFont typeface="Arial"/>
              <a:buChar char="•"/>
            </a:pPr>
            <a:r>
              <a:rPr lang="en-US" sz="3200" spc="64">
                <a:solidFill>
                  <a:srgbClr val="000000"/>
                </a:solidFill>
                <a:latin typeface="Alegreya"/>
                <a:ea typeface="Alegreya"/>
                <a:cs typeface="Alegreya"/>
                <a:sym typeface="Alegreya"/>
              </a:rPr>
              <a:t>Average Confidence:</a:t>
            </a:r>
          </a:p>
          <a:p>
            <a:pPr algn="l" marL="1381761" indent="-460587" lvl="2">
              <a:lnSpc>
                <a:spcPts val="4480"/>
              </a:lnSpc>
              <a:buFont typeface="Arial"/>
              <a:buChar char="⚬"/>
            </a:pPr>
            <a:r>
              <a:rPr lang="en-US" sz="3200" spc="64">
                <a:solidFill>
                  <a:srgbClr val="000000"/>
                </a:solidFill>
                <a:latin typeface="Alegreya"/>
                <a:ea typeface="Alegreya"/>
                <a:cs typeface="Alegreya"/>
                <a:sym typeface="Alegreya"/>
              </a:rPr>
              <a:t>🎯 55.7% — moderate accuracy, better than random</a:t>
            </a:r>
          </a:p>
        </p:txBody>
      </p:sp>
      <p:grpSp>
        <p:nvGrpSpPr>
          <p:cNvPr name="Group 13" id="13"/>
          <p:cNvGrpSpPr/>
          <p:nvPr/>
        </p:nvGrpSpPr>
        <p:grpSpPr>
          <a:xfrm rot="0">
            <a:off x="7602280" y="2131962"/>
            <a:ext cx="8842276" cy="2424053"/>
            <a:chOff x="0" y="0"/>
            <a:chExt cx="2077581" cy="569555"/>
          </a:xfrm>
        </p:grpSpPr>
        <p:sp>
          <p:nvSpPr>
            <p:cNvPr name="Freeform 14" id="14"/>
            <p:cNvSpPr/>
            <p:nvPr/>
          </p:nvSpPr>
          <p:spPr>
            <a:xfrm flipH="false" flipV="false" rot="0">
              <a:off x="0" y="0"/>
              <a:ext cx="2077581" cy="569555"/>
            </a:xfrm>
            <a:custGeom>
              <a:avLst/>
              <a:gdLst/>
              <a:ahLst/>
              <a:cxnLst/>
              <a:rect r="r" b="b" t="t" l="l"/>
              <a:pathLst>
                <a:path h="569555" w="2077581">
                  <a:moveTo>
                    <a:pt x="44653" y="0"/>
                  </a:moveTo>
                  <a:lnTo>
                    <a:pt x="2032927" y="0"/>
                  </a:lnTo>
                  <a:cubicBezTo>
                    <a:pt x="2044770" y="0"/>
                    <a:pt x="2056128" y="4705"/>
                    <a:pt x="2064502" y="13079"/>
                  </a:cubicBezTo>
                  <a:cubicBezTo>
                    <a:pt x="2072876" y="21453"/>
                    <a:pt x="2077581" y="32811"/>
                    <a:pt x="2077581" y="44653"/>
                  </a:cubicBezTo>
                  <a:lnTo>
                    <a:pt x="2077581" y="524902"/>
                  </a:lnTo>
                  <a:cubicBezTo>
                    <a:pt x="2077581" y="536745"/>
                    <a:pt x="2072876" y="548103"/>
                    <a:pt x="2064502" y="556477"/>
                  </a:cubicBezTo>
                  <a:cubicBezTo>
                    <a:pt x="2056128" y="564851"/>
                    <a:pt x="2044770" y="569555"/>
                    <a:pt x="2032927" y="569555"/>
                  </a:cubicBezTo>
                  <a:lnTo>
                    <a:pt x="44653" y="569555"/>
                  </a:lnTo>
                  <a:cubicBezTo>
                    <a:pt x="32811" y="569555"/>
                    <a:pt x="21453" y="564851"/>
                    <a:pt x="13079" y="556477"/>
                  </a:cubicBezTo>
                  <a:cubicBezTo>
                    <a:pt x="4705" y="548103"/>
                    <a:pt x="0" y="536745"/>
                    <a:pt x="0" y="524902"/>
                  </a:cubicBezTo>
                  <a:lnTo>
                    <a:pt x="0" y="44653"/>
                  </a:lnTo>
                  <a:cubicBezTo>
                    <a:pt x="0" y="32811"/>
                    <a:pt x="4705" y="21453"/>
                    <a:pt x="13079" y="13079"/>
                  </a:cubicBezTo>
                  <a:cubicBezTo>
                    <a:pt x="21453" y="4705"/>
                    <a:pt x="32811" y="0"/>
                    <a:pt x="44653" y="0"/>
                  </a:cubicBezTo>
                  <a:close/>
                </a:path>
              </a:pathLst>
            </a:custGeom>
            <a:solidFill>
              <a:srgbClr val="FFFFFF"/>
            </a:solidFill>
            <a:ln w="38100" cap="rnd">
              <a:solidFill>
                <a:srgbClr val="000000"/>
              </a:solidFill>
              <a:prstDash val="lgDash"/>
              <a:round/>
            </a:ln>
          </p:spPr>
        </p:sp>
        <p:sp>
          <p:nvSpPr>
            <p:cNvPr name="TextBox 15" id="15"/>
            <p:cNvSpPr txBox="true"/>
            <p:nvPr/>
          </p:nvSpPr>
          <p:spPr>
            <a:xfrm>
              <a:off x="0" y="-38100"/>
              <a:ext cx="2077581" cy="607655"/>
            </a:xfrm>
            <a:prstGeom prst="rect">
              <a:avLst/>
            </a:prstGeom>
          </p:spPr>
          <p:txBody>
            <a:bodyPr anchor="ctr" rtlCol="false" tIns="56943" lIns="56943" bIns="56943" rIns="56943"/>
            <a:lstStyle/>
            <a:p>
              <a:pPr algn="ctr">
                <a:lnSpc>
                  <a:spcPts val="2659"/>
                </a:lnSpc>
              </a:pPr>
            </a:p>
          </p:txBody>
        </p:sp>
      </p:grpSp>
      <p:sp>
        <p:nvSpPr>
          <p:cNvPr name="TextBox 16" id="16"/>
          <p:cNvSpPr txBox="true"/>
          <p:nvPr/>
        </p:nvSpPr>
        <p:spPr>
          <a:xfrm rot="0">
            <a:off x="7602280" y="2203529"/>
            <a:ext cx="8623471" cy="2223770"/>
          </a:xfrm>
          <a:prstGeom prst="rect">
            <a:avLst/>
          </a:prstGeom>
        </p:spPr>
        <p:txBody>
          <a:bodyPr anchor="t" rtlCol="false" tIns="0" lIns="0" bIns="0" rIns="0">
            <a:spAutoFit/>
          </a:bodyPr>
          <a:lstStyle/>
          <a:p>
            <a:pPr algn="l" marL="690881" indent="-345440" lvl="1">
              <a:lnSpc>
                <a:spcPts val="4480"/>
              </a:lnSpc>
              <a:buFont typeface="Arial"/>
              <a:buChar char="•"/>
            </a:pPr>
            <a:r>
              <a:rPr lang="en-US" sz="3200" spc="64">
                <a:solidFill>
                  <a:srgbClr val="000000"/>
                </a:solidFill>
                <a:latin typeface="Alegreya"/>
                <a:ea typeface="Alegreya"/>
                <a:cs typeface="Alegreya"/>
                <a:sym typeface="Alegreya"/>
              </a:rPr>
              <a:t>Trend Patterns:</a:t>
            </a:r>
          </a:p>
          <a:p>
            <a:pPr algn="l" marL="1381761" indent="-460587" lvl="2">
              <a:lnSpc>
                <a:spcPts val="4480"/>
              </a:lnSpc>
              <a:buFont typeface="Arial"/>
              <a:buChar char="⚬"/>
            </a:pPr>
            <a:r>
              <a:rPr lang="en-US" sz="3200" spc="64">
                <a:solidFill>
                  <a:srgbClr val="000000"/>
                </a:solidFill>
                <a:latin typeface="Alegreya"/>
                <a:ea typeface="Alegreya"/>
                <a:cs typeface="Alegreya"/>
                <a:sym typeface="Alegreya"/>
              </a:rPr>
              <a:t>Positive sentiment is rising</a:t>
            </a:r>
          </a:p>
          <a:p>
            <a:pPr algn="l" marL="1381761" indent="-460587" lvl="2">
              <a:lnSpc>
                <a:spcPts val="4480"/>
              </a:lnSpc>
              <a:buFont typeface="Arial"/>
              <a:buChar char="⚬"/>
            </a:pPr>
            <a:r>
              <a:rPr lang="en-US" sz="3200" spc="64">
                <a:solidFill>
                  <a:srgbClr val="000000"/>
                </a:solidFill>
                <a:latin typeface="Alegreya"/>
                <a:ea typeface="Alegreya"/>
                <a:cs typeface="Alegreya"/>
                <a:sym typeface="Alegreya"/>
              </a:rPr>
              <a:t>Negative sentiment remains mostly flat</a:t>
            </a:r>
          </a:p>
          <a:p>
            <a:pPr algn="l" marL="1381761" indent="-460587" lvl="2">
              <a:lnSpc>
                <a:spcPts val="4480"/>
              </a:lnSpc>
              <a:buFont typeface="Arial"/>
              <a:buChar char="⚬"/>
            </a:pPr>
            <a:r>
              <a:rPr lang="en-US" sz="3200" spc="64">
                <a:solidFill>
                  <a:srgbClr val="000000"/>
                </a:solidFill>
                <a:latin typeface="Alegreya"/>
                <a:ea typeface="Alegreya"/>
                <a:cs typeface="Alegreya"/>
                <a:sym typeface="Alegreya"/>
              </a:rPr>
              <a:t>Neutral sentiment shows no clear pattern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 t="-9510" r="-1696" b="-11203"/>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solidFill>
            <a:ln w="38100" cap="rnd">
              <a:solidFill>
                <a:srgbClr val="000000"/>
              </a:solidFill>
              <a:prstDash val="lgDash"/>
              <a:round/>
            </a:ln>
          </p:spPr>
        </p:sp>
        <p:sp>
          <p:nvSpPr>
            <p:cNvPr name="TextBox 5" id="5"/>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681919" y="1193427"/>
            <a:ext cx="10929913" cy="1419243"/>
          </a:xfrm>
          <a:prstGeom prst="rect">
            <a:avLst/>
          </a:prstGeom>
        </p:spPr>
        <p:txBody>
          <a:bodyPr anchor="t" rtlCol="false" tIns="0" lIns="0" bIns="0" rIns="0">
            <a:spAutoFit/>
          </a:bodyPr>
          <a:lstStyle/>
          <a:p>
            <a:pPr algn="ctr">
              <a:lnSpc>
                <a:spcPts val="11432"/>
              </a:lnSpc>
            </a:pPr>
            <a:r>
              <a:rPr lang="en-US" sz="8165">
                <a:solidFill>
                  <a:srgbClr val="000000"/>
                </a:solidFill>
                <a:latin typeface="Bobby Jones"/>
                <a:ea typeface="Bobby Jones"/>
                <a:cs typeface="Bobby Jones"/>
                <a:sym typeface="Bobby Jones"/>
              </a:rPr>
              <a:t>Conclusion</a:t>
            </a:r>
          </a:p>
        </p:txBody>
      </p:sp>
      <p:sp>
        <p:nvSpPr>
          <p:cNvPr name="TextBox 7" id="7"/>
          <p:cNvSpPr txBox="true"/>
          <p:nvPr/>
        </p:nvSpPr>
        <p:spPr>
          <a:xfrm rot="0">
            <a:off x="1247506" y="2925784"/>
            <a:ext cx="15798740" cy="5793105"/>
          </a:xfrm>
          <a:prstGeom prst="rect">
            <a:avLst/>
          </a:prstGeom>
        </p:spPr>
        <p:txBody>
          <a:bodyPr anchor="t" rtlCol="false" tIns="0" lIns="0" bIns="0" rIns="0">
            <a:spAutoFit/>
          </a:bodyPr>
          <a:lstStyle/>
          <a:p>
            <a:pPr algn="l" marL="712470" indent="-356235" lvl="1">
              <a:lnSpc>
                <a:spcPts val="4620"/>
              </a:lnSpc>
              <a:buFont typeface="Arial"/>
              <a:buChar char="•"/>
            </a:pPr>
            <a:r>
              <a:rPr lang="en-US" sz="3300">
                <a:solidFill>
                  <a:srgbClr val="000000"/>
                </a:solidFill>
                <a:latin typeface="Alegreya"/>
                <a:ea typeface="Alegreya"/>
                <a:cs typeface="Alegreya"/>
                <a:sym typeface="Alegreya"/>
              </a:rPr>
              <a:t>🎯 Built an end-to-end real-time sentiment analysis pipeline for Malaysian Reddit data.</a:t>
            </a:r>
          </a:p>
          <a:p>
            <a:pPr algn="l" marL="712470" indent="-356235" lvl="1">
              <a:lnSpc>
                <a:spcPts val="4620"/>
              </a:lnSpc>
              <a:buFont typeface="Arial"/>
              <a:buChar char="•"/>
            </a:pPr>
            <a:r>
              <a:rPr lang="en-US" sz="3300">
                <a:solidFill>
                  <a:srgbClr val="000000"/>
                </a:solidFill>
                <a:latin typeface="Alegreya"/>
                <a:ea typeface="Alegreya"/>
                <a:cs typeface="Alegreya"/>
                <a:sym typeface="Alegreya"/>
              </a:rPr>
              <a:t>📌</a:t>
            </a:r>
            <a:r>
              <a:rPr lang="en-US" sz="3300">
                <a:solidFill>
                  <a:srgbClr val="000000"/>
                </a:solidFill>
                <a:latin typeface="Alegreya"/>
                <a:ea typeface="Alegreya"/>
                <a:cs typeface="Alegreya"/>
                <a:sym typeface="Alegreya"/>
              </a:rPr>
              <a:t> Focused on r/malaysia subreddit to understand public opinion.</a:t>
            </a:r>
          </a:p>
          <a:p>
            <a:pPr algn="l" marL="712470" indent="-356235" lvl="1">
              <a:lnSpc>
                <a:spcPts val="4620"/>
              </a:lnSpc>
              <a:buFont typeface="Arial"/>
              <a:buChar char="•"/>
            </a:pPr>
            <a:r>
              <a:rPr lang="en-US" sz="3300">
                <a:solidFill>
                  <a:srgbClr val="000000"/>
                </a:solidFill>
                <a:latin typeface="Alegreya"/>
                <a:ea typeface="Alegreya"/>
                <a:cs typeface="Alegreya"/>
                <a:sym typeface="Alegreya"/>
              </a:rPr>
              <a:t>🤖 Compared two models:</a:t>
            </a:r>
          </a:p>
          <a:p>
            <a:pPr algn="l" marL="1424940" indent="-474980" lvl="2">
              <a:lnSpc>
                <a:spcPts val="4620"/>
              </a:lnSpc>
              <a:buFont typeface="Arial"/>
              <a:buChar char="⚬"/>
            </a:pPr>
            <a:r>
              <a:rPr lang="en-US" sz="3300">
                <a:solidFill>
                  <a:srgbClr val="000000"/>
                </a:solidFill>
                <a:latin typeface="Alegreya"/>
                <a:ea typeface="Alegreya"/>
                <a:cs typeface="Alegreya"/>
                <a:sym typeface="Alegreya"/>
              </a:rPr>
              <a:t>🧮 </a:t>
            </a:r>
            <a:r>
              <a:rPr lang="en-US" sz="3300">
                <a:solidFill>
                  <a:srgbClr val="000000"/>
                </a:solidFill>
                <a:latin typeface="Alegreya"/>
                <a:ea typeface="Alegreya"/>
                <a:cs typeface="Alegreya"/>
                <a:sym typeface="Alegreya"/>
              </a:rPr>
              <a:t>Multinomial Naive Bayes (baseline)</a:t>
            </a:r>
          </a:p>
          <a:p>
            <a:pPr algn="l" marL="1424940" indent="-474980" lvl="2">
              <a:lnSpc>
                <a:spcPts val="4620"/>
              </a:lnSpc>
              <a:buFont typeface="Arial"/>
              <a:buChar char="⚬"/>
            </a:pPr>
            <a:r>
              <a:rPr lang="en-US" sz="3300">
                <a:solidFill>
                  <a:srgbClr val="000000"/>
                </a:solidFill>
                <a:latin typeface="Alegreya"/>
                <a:ea typeface="Alegreya"/>
                <a:cs typeface="Alegreya"/>
                <a:sym typeface="Alegreya"/>
              </a:rPr>
              <a:t>🔥 </a:t>
            </a:r>
            <a:r>
              <a:rPr lang="en-US" sz="3300">
                <a:solidFill>
                  <a:srgbClr val="000000"/>
                </a:solidFill>
                <a:latin typeface="Alegreya"/>
                <a:ea typeface="Alegreya"/>
                <a:cs typeface="Alegreya"/>
                <a:sym typeface="Alegreya"/>
              </a:rPr>
              <a:t>LSTM (better performance, especially with imbalanced data)</a:t>
            </a:r>
          </a:p>
          <a:p>
            <a:pPr algn="l" marL="712470" indent="-356235" lvl="1">
              <a:lnSpc>
                <a:spcPts val="4620"/>
              </a:lnSpc>
              <a:buFont typeface="Arial"/>
              <a:buChar char="•"/>
            </a:pPr>
            <a:r>
              <a:rPr lang="en-US" sz="3300">
                <a:solidFill>
                  <a:srgbClr val="000000"/>
                </a:solidFill>
                <a:latin typeface="Alegreya"/>
                <a:ea typeface="Alegreya"/>
                <a:cs typeface="Alegreya"/>
                <a:sym typeface="Alegreya"/>
              </a:rPr>
              <a:t>⚙️ Pipeline used:</a:t>
            </a:r>
          </a:p>
          <a:p>
            <a:pPr algn="l" marL="1424940" indent="-474980" lvl="2">
              <a:lnSpc>
                <a:spcPts val="4620"/>
              </a:lnSpc>
              <a:buFont typeface="Arial"/>
              <a:buChar char="⚬"/>
            </a:pPr>
            <a:r>
              <a:rPr lang="en-US" sz="3300">
                <a:solidFill>
                  <a:srgbClr val="000000"/>
                </a:solidFill>
                <a:latin typeface="Alegreya"/>
                <a:ea typeface="Alegreya"/>
                <a:cs typeface="Alegreya"/>
                <a:sym typeface="Alegreya"/>
              </a:rPr>
              <a:t>📦 </a:t>
            </a:r>
            <a:r>
              <a:rPr lang="en-US" sz="3300">
                <a:solidFill>
                  <a:srgbClr val="000000"/>
                </a:solidFill>
                <a:latin typeface="Alegreya"/>
                <a:ea typeface="Alegreya"/>
                <a:cs typeface="Alegreya"/>
                <a:sym typeface="Alegreya"/>
              </a:rPr>
              <a:t>Apache Kafka : Real-time streaming</a:t>
            </a:r>
          </a:p>
          <a:p>
            <a:pPr algn="l" marL="1424940" indent="-474980" lvl="2">
              <a:lnSpc>
                <a:spcPts val="4620"/>
              </a:lnSpc>
              <a:buFont typeface="Arial"/>
              <a:buChar char="⚬"/>
            </a:pPr>
            <a:r>
              <a:rPr lang="en-US" sz="3300">
                <a:solidFill>
                  <a:srgbClr val="000000"/>
                </a:solidFill>
                <a:latin typeface="Alegreya"/>
                <a:ea typeface="Alegreya"/>
                <a:cs typeface="Alegreya"/>
                <a:sym typeface="Alegreya"/>
              </a:rPr>
              <a:t>🧠 </a:t>
            </a:r>
            <a:r>
              <a:rPr lang="en-US" sz="3300">
                <a:solidFill>
                  <a:srgbClr val="000000"/>
                </a:solidFill>
                <a:latin typeface="Alegreya"/>
                <a:ea typeface="Alegreya"/>
                <a:cs typeface="Alegreya"/>
                <a:sym typeface="Alegreya"/>
              </a:rPr>
              <a:t>Apache Spark : Distributed processing</a:t>
            </a:r>
          </a:p>
          <a:p>
            <a:pPr algn="l" marL="1424940" indent="-474980" lvl="2">
              <a:lnSpc>
                <a:spcPts val="4620"/>
              </a:lnSpc>
              <a:buFont typeface="Arial"/>
              <a:buChar char="⚬"/>
            </a:pPr>
            <a:r>
              <a:rPr lang="en-US" sz="3300">
                <a:solidFill>
                  <a:srgbClr val="000000"/>
                </a:solidFill>
                <a:latin typeface="Alegreya"/>
                <a:ea typeface="Alegreya"/>
                <a:cs typeface="Alegreya"/>
                <a:sym typeface="Alegreya"/>
              </a:rPr>
              <a:t>☁️ </a:t>
            </a:r>
            <a:r>
              <a:rPr lang="en-US" sz="3300">
                <a:solidFill>
                  <a:srgbClr val="000000"/>
                </a:solidFill>
                <a:latin typeface="Alegreya"/>
                <a:ea typeface="Alegreya"/>
                <a:cs typeface="Alegreya"/>
                <a:sym typeface="Alegreya"/>
              </a:rPr>
              <a:t>Supabase : Storage &amp; visualization</a:t>
            </a:r>
          </a:p>
          <a:p>
            <a:pPr algn="l" marL="712470" indent="-356235" lvl="1">
              <a:lnSpc>
                <a:spcPts val="4620"/>
              </a:lnSpc>
              <a:buFont typeface="Arial"/>
              <a:buChar char="•"/>
            </a:pPr>
            <a:r>
              <a:rPr lang="en-US" sz="3300">
                <a:solidFill>
                  <a:srgbClr val="000000"/>
                </a:solidFill>
                <a:latin typeface="Alegreya"/>
                <a:ea typeface="Alegreya"/>
                <a:cs typeface="Alegreya"/>
                <a:sym typeface="Alegreya"/>
              </a:rPr>
              <a:t>📊 Delivered real-time insights with a functional dashboard.</a:t>
            </a:r>
          </a:p>
        </p:txBody>
      </p:sp>
      <p:sp>
        <p:nvSpPr>
          <p:cNvPr name="Freeform 8" id="8"/>
          <p:cNvSpPr/>
          <p:nvPr/>
        </p:nvSpPr>
        <p:spPr>
          <a:xfrm flipH="false" flipV="false" rot="0">
            <a:off x="17046245" y="9098679"/>
            <a:ext cx="1241755" cy="1228208"/>
          </a:xfrm>
          <a:custGeom>
            <a:avLst/>
            <a:gdLst/>
            <a:ahLst/>
            <a:cxnLst/>
            <a:rect r="r" b="b" t="t" l="l"/>
            <a:pathLst>
              <a:path h="1228208" w="1241755">
                <a:moveTo>
                  <a:pt x="0" y="0"/>
                </a:moveTo>
                <a:lnTo>
                  <a:pt x="1241755" y="0"/>
                </a:lnTo>
                <a:lnTo>
                  <a:pt x="1241755" y="1228208"/>
                </a:lnTo>
                <a:lnTo>
                  <a:pt x="0" y="12282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220" t="-9510" r="-1696" b="-11203"/>
            </a:stretch>
          </a:blipFill>
        </p:spPr>
      </p:sp>
      <p:grpSp>
        <p:nvGrpSpPr>
          <p:cNvPr name="Group 3" id="3"/>
          <p:cNvGrpSpPr/>
          <p:nvPr/>
        </p:nvGrpSpPr>
        <p:grpSpPr>
          <a:xfrm rot="0">
            <a:off x="2453821" y="2711520"/>
            <a:ext cx="13380357" cy="5976928"/>
            <a:chOff x="0" y="0"/>
            <a:chExt cx="3303448" cy="1475631"/>
          </a:xfrm>
        </p:grpSpPr>
        <p:sp>
          <p:nvSpPr>
            <p:cNvPr name="Freeform 4" id="4"/>
            <p:cNvSpPr/>
            <p:nvPr/>
          </p:nvSpPr>
          <p:spPr>
            <a:xfrm flipH="false" flipV="false" rot="0">
              <a:off x="0" y="0"/>
              <a:ext cx="3303448" cy="1475631"/>
            </a:xfrm>
            <a:custGeom>
              <a:avLst/>
              <a:gdLst/>
              <a:ahLst/>
              <a:cxnLst/>
              <a:rect r="r" b="b" t="t" l="l"/>
              <a:pathLst>
                <a:path h="1475631" w="3303448">
                  <a:moveTo>
                    <a:pt x="29509" y="0"/>
                  </a:moveTo>
                  <a:lnTo>
                    <a:pt x="3273939" y="0"/>
                  </a:lnTo>
                  <a:cubicBezTo>
                    <a:pt x="3290236" y="0"/>
                    <a:pt x="3303448" y="13212"/>
                    <a:pt x="3303448" y="29509"/>
                  </a:cubicBezTo>
                  <a:lnTo>
                    <a:pt x="3303448" y="1446122"/>
                  </a:lnTo>
                  <a:cubicBezTo>
                    <a:pt x="3303448" y="1462420"/>
                    <a:pt x="3290236" y="1475631"/>
                    <a:pt x="3273939" y="1475631"/>
                  </a:cubicBezTo>
                  <a:lnTo>
                    <a:pt x="29509" y="1475631"/>
                  </a:lnTo>
                  <a:cubicBezTo>
                    <a:pt x="13212" y="1475631"/>
                    <a:pt x="0" y="1462420"/>
                    <a:pt x="0" y="1446122"/>
                  </a:cubicBezTo>
                  <a:lnTo>
                    <a:pt x="0" y="29509"/>
                  </a:lnTo>
                  <a:cubicBezTo>
                    <a:pt x="0" y="13212"/>
                    <a:pt x="13212" y="0"/>
                    <a:pt x="29509" y="0"/>
                  </a:cubicBezTo>
                  <a:close/>
                </a:path>
              </a:pathLst>
            </a:custGeom>
            <a:solidFill>
              <a:srgbClr val="FFFFFF"/>
            </a:solidFill>
            <a:ln w="38100" cap="rnd">
              <a:solidFill>
                <a:srgbClr val="000000"/>
              </a:solidFill>
              <a:prstDash val="lgDash"/>
              <a:round/>
            </a:ln>
          </p:spPr>
        </p:sp>
        <p:sp>
          <p:nvSpPr>
            <p:cNvPr name="TextBox 5" id="5"/>
            <p:cNvSpPr txBox="true"/>
            <p:nvPr/>
          </p:nvSpPr>
          <p:spPr>
            <a:xfrm>
              <a:off x="0" y="-38100"/>
              <a:ext cx="3303448" cy="1513731"/>
            </a:xfrm>
            <a:prstGeom prst="rect">
              <a:avLst/>
            </a:prstGeom>
          </p:spPr>
          <p:txBody>
            <a:bodyPr anchor="ctr" rtlCol="false" tIns="54192" lIns="54192" bIns="54192" rIns="54192"/>
            <a:lstStyle/>
            <a:p>
              <a:pPr algn="ctr">
                <a:lnSpc>
                  <a:spcPts val="2659"/>
                </a:lnSpc>
              </a:pPr>
            </a:p>
          </p:txBody>
        </p:sp>
      </p:grpSp>
      <p:sp>
        <p:nvSpPr>
          <p:cNvPr name="TextBox 6" id="6"/>
          <p:cNvSpPr txBox="true"/>
          <p:nvPr/>
        </p:nvSpPr>
        <p:spPr>
          <a:xfrm rot="0">
            <a:off x="3532228" y="3639710"/>
            <a:ext cx="10897090" cy="4053874"/>
          </a:xfrm>
          <a:prstGeom prst="rect">
            <a:avLst/>
          </a:prstGeom>
        </p:spPr>
        <p:txBody>
          <a:bodyPr anchor="t" rtlCol="false" tIns="0" lIns="0" bIns="0" rIns="0">
            <a:spAutoFit/>
          </a:bodyPr>
          <a:lstStyle/>
          <a:p>
            <a:pPr algn="l" marL="829142" indent="-414571" lvl="1">
              <a:lnSpc>
                <a:spcPts val="5376"/>
              </a:lnSpc>
              <a:buFont typeface="Arial"/>
              <a:buChar char="•"/>
            </a:pPr>
            <a:r>
              <a:rPr lang="en-US" sz="3840">
                <a:solidFill>
                  <a:srgbClr val="000000"/>
                </a:solidFill>
                <a:latin typeface="Alegreya"/>
                <a:ea typeface="Alegreya"/>
                <a:cs typeface="Alegreya"/>
                <a:sym typeface="Alegreya"/>
              </a:rPr>
              <a:t>🧠 Improve training data</a:t>
            </a:r>
          </a:p>
          <a:p>
            <a:pPr algn="l" marL="829142" indent="-414571" lvl="1">
              <a:lnSpc>
                <a:spcPts val="5376"/>
              </a:lnSpc>
              <a:buFont typeface="Arial"/>
              <a:buChar char="•"/>
            </a:pPr>
            <a:r>
              <a:rPr lang="en-US" sz="3840">
                <a:solidFill>
                  <a:srgbClr val="000000"/>
                </a:solidFill>
                <a:latin typeface="Alegreya"/>
                <a:ea typeface="Alegreya"/>
                <a:cs typeface="Alegreya"/>
                <a:sym typeface="Alegreya"/>
              </a:rPr>
              <a:t>🌐 Expand data sources</a:t>
            </a:r>
          </a:p>
          <a:p>
            <a:pPr algn="l" marL="829142" indent="-414571" lvl="1">
              <a:lnSpc>
                <a:spcPts val="5376"/>
              </a:lnSpc>
              <a:buFont typeface="Arial"/>
              <a:buChar char="•"/>
            </a:pPr>
            <a:r>
              <a:rPr lang="en-US" sz="3840">
                <a:solidFill>
                  <a:srgbClr val="000000"/>
                </a:solidFill>
                <a:latin typeface="Alegreya"/>
                <a:ea typeface="Alegreya"/>
                <a:cs typeface="Alegreya"/>
                <a:sym typeface="Alegreya"/>
              </a:rPr>
              <a:t>🧬 Enhance model performance</a:t>
            </a:r>
          </a:p>
          <a:p>
            <a:pPr algn="l" marL="829142" indent="-414571" lvl="1">
              <a:lnSpc>
                <a:spcPts val="5376"/>
              </a:lnSpc>
              <a:buFont typeface="Arial"/>
              <a:buChar char="•"/>
            </a:pPr>
            <a:r>
              <a:rPr lang="en-US" sz="3840">
                <a:solidFill>
                  <a:srgbClr val="000000"/>
                </a:solidFill>
                <a:latin typeface="Alegreya"/>
                <a:ea typeface="Alegreya"/>
                <a:cs typeface="Alegreya"/>
                <a:sym typeface="Alegreya"/>
              </a:rPr>
              <a:t>☁️ Optimize infrastructure</a:t>
            </a:r>
          </a:p>
          <a:p>
            <a:pPr algn="l" marL="829142" indent="-414571" lvl="1">
              <a:lnSpc>
                <a:spcPts val="5376"/>
              </a:lnSpc>
              <a:buFont typeface="Arial"/>
              <a:buChar char="•"/>
            </a:pPr>
            <a:r>
              <a:rPr lang="en-US" sz="3840">
                <a:solidFill>
                  <a:srgbClr val="000000"/>
                </a:solidFill>
                <a:latin typeface="Alegreya"/>
                <a:ea typeface="Alegreya"/>
                <a:cs typeface="Alegreya"/>
                <a:sym typeface="Alegreya"/>
              </a:rPr>
              <a:t>📈 Improve dashboard usability</a:t>
            </a:r>
          </a:p>
          <a:p>
            <a:pPr algn="l" marL="829142" indent="-414571" lvl="1">
              <a:lnSpc>
                <a:spcPts val="5376"/>
              </a:lnSpc>
              <a:buFont typeface="Arial"/>
              <a:buChar char="•"/>
            </a:pPr>
            <a:r>
              <a:rPr lang="en-US" sz="3840">
                <a:solidFill>
                  <a:srgbClr val="000000"/>
                </a:solidFill>
                <a:latin typeface="Alegreya"/>
                <a:ea typeface="Alegreya"/>
                <a:cs typeface="Alegreya"/>
                <a:sym typeface="Alegreya"/>
              </a:rPr>
              <a:t>🚨 Integrate monitoring</a:t>
            </a:r>
          </a:p>
        </p:txBody>
      </p:sp>
      <p:sp>
        <p:nvSpPr>
          <p:cNvPr name="TextBox 7" id="7"/>
          <p:cNvSpPr txBox="true"/>
          <p:nvPr/>
        </p:nvSpPr>
        <p:spPr>
          <a:xfrm rot="0">
            <a:off x="3679044" y="847725"/>
            <a:ext cx="10929913" cy="1419243"/>
          </a:xfrm>
          <a:prstGeom prst="rect">
            <a:avLst/>
          </a:prstGeom>
        </p:spPr>
        <p:txBody>
          <a:bodyPr anchor="t" rtlCol="false" tIns="0" lIns="0" bIns="0" rIns="0">
            <a:spAutoFit/>
          </a:bodyPr>
          <a:lstStyle/>
          <a:p>
            <a:pPr algn="ctr">
              <a:lnSpc>
                <a:spcPts val="11432"/>
              </a:lnSpc>
            </a:pPr>
            <a:r>
              <a:rPr lang="en-US" sz="8165">
                <a:solidFill>
                  <a:srgbClr val="000000"/>
                </a:solidFill>
                <a:latin typeface="Bobby Jones"/>
                <a:ea typeface="Bobby Jones"/>
                <a:cs typeface="Bobby Jones"/>
                <a:sym typeface="Bobby Jones"/>
              </a:rPr>
              <a:t>FUTURE WORKS</a:t>
            </a:r>
          </a:p>
        </p:txBody>
      </p:sp>
      <p:sp>
        <p:nvSpPr>
          <p:cNvPr name="Freeform 8" id="8"/>
          <p:cNvSpPr/>
          <p:nvPr/>
        </p:nvSpPr>
        <p:spPr>
          <a:xfrm flipH="false" flipV="false" rot="0">
            <a:off x="17046245" y="9098679"/>
            <a:ext cx="1241755" cy="1228208"/>
          </a:xfrm>
          <a:custGeom>
            <a:avLst/>
            <a:gdLst/>
            <a:ahLst/>
            <a:cxnLst/>
            <a:rect r="r" b="b" t="t" l="l"/>
            <a:pathLst>
              <a:path h="1228208" w="1241755">
                <a:moveTo>
                  <a:pt x="0" y="0"/>
                </a:moveTo>
                <a:lnTo>
                  <a:pt x="1241755" y="0"/>
                </a:lnTo>
                <a:lnTo>
                  <a:pt x="1241755" y="1228208"/>
                </a:lnTo>
                <a:lnTo>
                  <a:pt x="0" y="12282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sp>
        <p:nvSpPr>
          <p:cNvPr name="TextBox 3" id="3"/>
          <p:cNvSpPr txBox="true"/>
          <p:nvPr/>
        </p:nvSpPr>
        <p:spPr>
          <a:xfrm rot="0">
            <a:off x="2616729" y="3509275"/>
            <a:ext cx="13054542" cy="2906500"/>
          </a:xfrm>
          <a:prstGeom prst="rect">
            <a:avLst/>
          </a:prstGeom>
        </p:spPr>
        <p:txBody>
          <a:bodyPr anchor="t" rtlCol="false" tIns="0" lIns="0" bIns="0" rIns="0">
            <a:spAutoFit/>
          </a:bodyPr>
          <a:lstStyle/>
          <a:p>
            <a:pPr algn="ctr">
              <a:lnSpc>
                <a:spcPts val="23410"/>
              </a:lnSpc>
            </a:pPr>
            <a:r>
              <a:rPr lang="en-US" sz="16721">
                <a:solidFill>
                  <a:srgbClr val="000000"/>
                </a:solidFill>
                <a:latin typeface="Bobby Jones"/>
                <a:ea typeface="Bobby Jones"/>
                <a:cs typeface="Bobby Jones"/>
                <a:sym typeface="Bobby Jones"/>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grpSp>
        <p:nvGrpSpPr>
          <p:cNvPr name="Group 3" id="3"/>
          <p:cNvGrpSpPr>
            <a:grpSpLocks noChangeAspect="true"/>
          </p:cNvGrpSpPr>
          <p:nvPr/>
        </p:nvGrpSpPr>
        <p:grpSpPr>
          <a:xfrm rot="0">
            <a:off x="1069541" y="3270943"/>
            <a:ext cx="3333750" cy="3333737"/>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21451" r="0" b="-21451"/>
              </a:stretch>
            </a:blipFill>
          </p:spPr>
        </p:sp>
      </p:grpSp>
      <p:grpSp>
        <p:nvGrpSpPr>
          <p:cNvPr name="Group 5" id="5"/>
          <p:cNvGrpSpPr>
            <a:grpSpLocks noChangeAspect="true"/>
          </p:cNvGrpSpPr>
          <p:nvPr/>
        </p:nvGrpSpPr>
        <p:grpSpPr>
          <a:xfrm rot="0">
            <a:off x="5355791" y="3270943"/>
            <a:ext cx="3333750" cy="3333737"/>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17250" r="0" b="-27487"/>
              </a:stretch>
            </a:blipFill>
          </p:spPr>
        </p:sp>
      </p:grpSp>
      <p:grpSp>
        <p:nvGrpSpPr>
          <p:cNvPr name="Group 7" id="7"/>
          <p:cNvGrpSpPr>
            <a:grpSpLocks noChangeAspect="true"/>
          </p:cNvGrpSpPr>
          <p:nvPr/>
        </p:nvGrpSpPr>
        <p:grpSpPr>
          <a:xfrm rot="0">
            <a:off x="13926920" y="3270943"/>
            <a:ext cx="3333750" cy="3333737"/>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16747" r="0" b="-16747"/>
              </a:stretch>
            </a:blipFill>
          </p:spPr>
        </p:sp>
      </p:grpSp>
      <p:grpSp>
        <p:nvGrpSpPr>
          <p:cNvPr name="Group 9" id="9"/>
          <p:cNvGrpSpPr>
            <a:grpSpLocks noChangeAspect="true"/>
          </p:cNvGrpSpPr>
          <p:nvPr/>
        </p:nvGrpSpPr>
        <p:grpSpPr>
          <a:xfrm rot="0">
            <a:off x="9642041" y="3270943"/>
            <a:ext cx="3333750" cy="3333737"/>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16747" r="0" b="-16747"/>
              </a:stretch>
            </a:blipFill>
          </p:spPr>
        </p:sp>
      </p:grpSp>
      <p:sp>
        <p:nvSpPr>
          <p:cNvPr name="Freeform 11" id="11"/>
          <p:cNvSpPr/>
          <p:nvPr/>
        </p:nvSpPr>
        <p:spPr>
          <a:xfrm flipH="false" flipV="false" rot="0">
            <a:off x="17046245" y="9098679"/>
            <a:ext cx="1241755" cy="1228208"/>
          </a:xfrm>
          <a:custGeom>
            <a:avLst/>
            <a:gdLst/>
            <a:ahLst/>
            <a:cxnLst/>
            <a:rect r="r" b="b" t="t" l="l"/>
            <a:pathLst>
              <a:path h="1228208" w="1241755">
                <a:moveTo>
                  <a:pt x="0" y="0"/>
                </a:moveTo>
                <a:lnTo>
                  <a:pt x="1241755" y="0"/>
                </a:lnTo>
                <a:lnTo>
                  <a:pt x="1241755" y="1228208"/>
                </a:lnTo>
                <a:lnTo>
                  <a:pt x="0" y="12282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4697082" y="7292384"/>
            <a:ext cx="4651168" cy="1047749"/>
          </a:xfrm>
          <a:prstGeom prst="rect">
            <a:avLst/>
          </a:prstGeom>
        </p:spPr>
        <p:txBody>
          <a:bodyPr anchor="t" rtlCol="false" tIns="0" lIns="0" bIns="0" rIns="0">
            <a:spAutoFit/>
          </a:bodyPr>
          <a:lstStyle/>
          <a:p>
            <a:pPr algn="ctr">
              <a:lnSpc>
                <a:spcPts val="4200"/>
              </a:lnSpc>
            </a:pPr>
            <a:r>
              <a:rPr lang="en-US" sz="3000" b="true">
                <a:solidFill>
                  <a:srgbClr val="000000"/>
                </a:solidFill>
                <a:latin typeface="Alegreya Bold"/>
                <a:ea typeface="Alegreya Bold"/>
                <a:cs typeface="Alegreya Bold"/>
                <a:sym typeface="Alegreya Bold"/>
              </a:rPr>
              <a:t>KOH LI HUI</a:t>
            </a:r>
          </a:p>
          <a:p>
            <a:pPr algn="ctr">
              <a:lnSpc>
                <a:spcPts val="4200"/>
              </a:lnSpc>
            </a:pPr>
            <a:r>
              <a:rPr lang="en-US" b="true" sz="3000">
                <a:solidFill>
                  <a:srgbClr val="000000"/>
                </a:solidFill>
                <a:latin typeface="Alegreya Bold"/>
                <a:ea typeface="Alegreya Bold"/>
                <a:cs typeface="Alegreya Bold"/>
                <a:sym typeface="Alegreya Bold"/>
              </a:rPr>
              <a:t>A22EC0059</a:t>
            </a:r>
          </a:p>
        </p:txBody>
      </p:sp>
      <p:sp>
        <p:nvSpPr>
          <p:cNvPr name="TextBox 13" id="13"/>
          <p:cNvSpPr txBox="true"/>
          <p:nvPr/>
        </p:nvSpPr>
        <p:spPr>
          <a:xfrm rot="0">
            <a:off x="3679044" y="847725"/>
            <a:ext cx="10929913" cy="1419243"/>
          </a:xfrm>
          <a:prstGeom prst="rect">
            <a:avLst/>
          </a:prstGeom>
        </p:spPr>
        <p:txBody>
          <a:bodyPr anchor="t" rtlCol="false" tIns="0" lIns="0" bIns="0" rIns="0">
            <a:spAutoFit/>
          </a:bodyPr>
          <a:lstStyle/>
          <a:p>
            <a:pPr algn="ctr">
              <a:lnSpc>
                <a:spcPts val="11432"/>
              </a:lnSpc>
            </a:pPr>
            <a:r>
              <a:rPr lang="en-US" sz="8165">
                <a:solidFill>
                  <a:srgbClr val="000000"/>
                </a:solidFill>
                <a:latin typeface="Bobby Jones"/>
                <a:ea typeface="Bobby Jones"/>
                <a:cs typeface="Bobby Jones"/>
                <a:sym typeface="Bobby Jones"/>
              </a:rPr>
              <a:t>group MEMBERS</a:t>
            </a:r>
          </a:p>
        </p:txBody>
      </p:sp>
      <p:sp>
        <p:nvSpPr>
          <p:cNvPr name="TextBox 14" id="14"/>
          <p:cNvSpPr txBox="true"/>
          <p:nvPr/>
        </p:nvSpPr>
        <p:spPr>
          <a:xfrm rot="0">
            <a:off x="8983332" y="7292384"/>
            <a:ext cx="4651168" cy="1047749"/>
          </a:xfrm>
          <a:prstGeom prst="rect">
            <a:avLst/>
          </a:prstGeom>
        </p:spPr>
        <p:txBody>
          <a:bodyPr anchor="t" rtlCol="false" tIns="0" lIns="0" bIns="0" rIns="0">
            <a:spAutoFit/>
          </a:bodyPr>
          <a:lstStyle/>
          <a:p>
            <a:pPr algn="ctr">
              <a:lnSpc>
                <a:spcPts val="4200"/>
              </a:lnSpc>
            </a:pPr>
            <a:r>
              <a:rPr lang="en-US" sz="3000" b="true">
                <a:solidFill>
                  <a:srgbClr val="000000"/>
                </a:solidFill>
                <a:latin typeface="Alegreya Bold"/>
                <a:ea typeface="Alegreya Bold"/>
                <a:cs typeface="Alegreya Bold"/>
                <a:sym typeface="Alegreya Bold"/>
              </a:rPr>
              <a:t>MAISARAH RIZAL</a:t>
            </a:r>
          </a:p>
          <a:p>
            <a:pPr algn="ctr">
              <a:lnSpc>
                <a:spcPts val="4200"/>
              </a:lnSpc>
            </a:pPr>
            <a:r>
              <a:rPr lang="en-US" b="true" sz="3000">
                <a:solidFill>
                  <a:srgbClr val="000000"/>
                </a:solidFill>
                <a:latin typeface="Alegreya Bold"/>
                <a:ea typeface="Alegreya Bold"/>
                <a:cs typeface="Alegreya Bold"/>
                <a:sym typeface="Alegreya Bold"/>
              </a:rPr>
              <a:t>A22EC0192</a:t>
            </a:r>
          </a:p>
        </p:txBody>
      </p:sp>
      <p:sp>
        <p:nvSpPr>
          <p:cNvPr name="TextBox 15" id="15"/>
          <p:cNvSpPr txBox="true"/>
          <p:nvPr/>
        </p:nvSpPr>
        <p:spPr>
          <a:xfrm rot="0">
            <a:off x="13268211" y="7292384"/>
            <a:ext cx="4651168" cy="1047749"/>
          </a:xfrm>
          <a:prstGeom prst="rect">
            <a:avLst/>
          </a:prstGeom>
        </p:spPr>
        <p:txBody>
          <a:bodyPr anchor="t" rtlCol="false" tIns="0" lIns="0" bIns="0" rIns="0">
            <a:spAutoFit/>
          </a:bodyPr>
          <a:lstStyle/>
          <a:p>
            <a:pPr algn="ctr">
              <a:lnSpc>
                <a:spcPts val="4200"/>
              </a:lnSpc>
            </a:pPr>
            <a:r>
              <a:rPr lang="en-US" sz="3000" b="true">
                <a:solidFill>
                  <a:srgbClr val="000000"/>
                </a:solidFill>
                <a:latin typeface="Alegreya Bold"/>
                <a:ea typeface="Alegreya Bold"/>
                <a:cs typeface="Alegreya Bold"/>
                <a:sym typeface="Alegreya Bold"/>
              </a:rPr>
              <a:t>YONG WERN JIE</a:t>
            </a:r>
          </a:p>
          <a:p>
            <a:pPr algn="ctr">
              <a:lnSpc>
                <a:spcPts val="4200"/>
              </a:lnSpc>
            </a:pPr>
            <a:r>
              <a:rPr lang="en-US" b="true" sz="3000">
                <a:solidFill>
                  <a:srgbClr val="000000"/>
                </a:solidFill>
                <a:latin typeface="Alegreya Bold"/>
                <a:ea typeface="Alegreya Bold"/>
                <a:cs typeface="Alegreya Bold"/>
                <a:sym typeface="Alegreya Bold"/>
              </a:rPr>
              <a:t>A22EC0121</a:t>
            </a:r>
          </a:p>
        </p:txBody>
      </p:sp>
      <p:sp>
        <p:nvSpPr>
          <p:cNvPr name="TextBox 16" id="16"/>
          <p:cNvSpPr txBox="true"/>
          <p:nvPr/>
        </p:nvSpPr>
        <p:spPr>
          <a:xfrm rot="0">
            <a:off x="410832" y="7292384"/>
            <a:ext cx="4651168" cy="1047749"/>
          </a:xfrm>
          <a:prstGeom prst="rect">
            <a:avLst/>
          </a:prstGeom>
        </p:spPr>
        <p:txBody>
          <a:bodyPr anchor="t" rtlCol="false" tIns="0" lIns="0" bIns="0" rIns="0">
            <a:spAutoFit/>
          </a:bodyPr>
          <a:lstStyle/>
          <a:p>
            <a:pPr algn="ctr">
              <a:lnSpc>
                <a:spcPts val="4200"/>
              </a:lnSpc>
            </a:pPr>
            <a:r>
              <a:rPr lang="en-US" sz="3000" b="true">
                <a:solidFill>
                  <a:srgbClr val="000000"/>
                </a:solidFill>
                <a:latin typeface="Alegreya Bold"/>
                <a:ea typeface="Alegreya Bold"/>
                <a:cs typeface="Alegreya Bold"/>
                <a:sym typeface="Alegreya Bold"/>
              </a:rPr>
              <a:t>GOH JIALE</a:t>
            </a:r>
          </a:p>
          <a:p>
            <a:pPr algn="ctr">
              <a:lnSpc>
                <a:spcPts val="4200"/>
              </a:lnSpc>
            </a:pPr>
            <a:r>
              <a:rPr lang="en-US" b="true" sz="3000">
                <a:solidFill>
                  <a:srgbClr val="000000"/>
                </a:solidFill>
                <a:latin typeface="Alegreya Bold"/>
                <a:ea typeface="Alegreya Bold"/>
                <a:cs typeface="Alegreya Bold"/>
                <a:sym typeface="Alegreya Bold"/>
              </a:rPr>
              <a:t>A22EA0043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grpSp>
        <p:nvGrpSpPr>
          <p:cNvPr name="Group 3" id="3"/>
          <p:cNvGrpSpPr/>
          <p:nvPr/>
        </p:nvGrpSpPr>
        <p:grpSpPr>
          <a:xfrm rot="0">
            <a:off x="1978052" y="2879312"/>
            <a:ext cx="14331896" cy="6093238"/>
            <a:chOff x="0" y="0"/>
            <a:chExt cx="3774656" cy="1604803"/>
          </a:xfrm>
        </p:grpSpPr>
        <p:sp>
          <p:nvSpPr>
            <p:cNvPr name="Freeform 4" id="4"/>
            <p:cNvSpPr/>
            <p:nvPr/>
          </p:nvSpPr>
          <p:spPr>
            <a:xfrm flipH="false" flipV="false" rot="0">
              <a:off x="0" y="0"/>
              <a:ext cx="3774656" cy="1604803"/>
            </a:xfrm>
            <a:custGeom>
              <a:avLst/>
              <a:gdLst/>
              <a:ahLst/>
              <a:cxnLst/>
              <a:rect r="r" b="b" t="t" l="l"/>
              <a:pathLst>
                <a:path h="1604803" w="3774656">
                  <a:moveTo>
                    <a:pt x="27550" y="0"/>
                  </a:moveTo>
                  <a:lnTo>
                    <a:pt x="3747106" y="0"/>
                  </a:lnTo>
                  <a:cubicBezTo>
                    <a:pt x="3754413" y="0"/>
                    <a:pt x="3761420" y="2903"/>
                    <a:pt x="3766586" y="8069"/>
                  </a:cubicBezTo>
                  <a:cubicBezTo>
                    <a:pt x="3771753" y="13236"/>
                    <a:pt x="3774656" y="20243"/>
                    <a:pt x="3774656" y="27550"/>
                  </a:cubicBezTo>
                  <a:lnTo>
                    <a:pt x="3774656" y="1577254"/>
                  </a:lnTo>
                  <a:cubicBezTo>
                    <a:pt x="3774656" y="1592469"/>
                    <a:pt x="3762321" y="1604803"/>
                    <a:pt x="3747106" y="1604803"/>
                  </a:cubicBezTo>
                  <a:lnTo>
                    <a:pt x="27550" y="1604803"/>
                  </a:lnTo>
                  <a:cubicBezTo>
                    <a:pt x="20243" y="1604803"/>
                    <a:pt x="13236" y="1601901"/>
                    <a:pt x="8069" y="1596734"/>
                  </a:cubicBezTo>
                  <a:cubicBezTo>
                    <a:pt x="2903" y="1591568"/>
                    <a:pt x="0" y="1584560"/>
                    <a:pt x="0" y="1577254"/>
                  </a:cubicBezTo>
                  <a:lnTo>
                    <a:pt x="0" y="27550"/>
                  </a:lnTo>
                  <a:cubicBezTo>
                    <a:pt x="0" y="20243"/>
                    <a:pt x="2903" y="13236"/>
                    <a:pt x="8069" y="8069"/>
                  </a:cubicBezTo>
                  <a:cubicBezTo>
                    <a:pt x="13236" y="2903"/>
                    <a:pt x="20243" y="0"/>
                    <a:pt x="27550" y="0"/>
                  </a:cubicBezTo>
                  <a:close/>
                </a:path>
              </a:pathLst>
            </a:custGeom>
            <a:solidFill>
              <a:srgbClr val="EBE9E9"/>
            </a:solidFill>
            <a:ln w="38100" cap="rnd">
              <a:solidFill>
                <a:srgbClr val="000000"/>
              </a:solidFill>
              <a:prstDash val="lgDash"/>
              <a:round/>
            </a:ln>
          </p:spPr>
        </p:sp>
        <p:sp>
          <p:nvSpPr>
            <p:cNvPr name="TextBox 5" id="5"/>
            <p:cNvSpPr txBox="true"/>
            <p:nvPr/>
          </p:nvSpPr>
          <p:spPr>
            <a:xfrm>
              <a:off x="0" y="-38100"/>
              <a:ext cx="3774656" cy="164290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537404" y="3380533"/>
            <a:ext cx="13213193" cy="5033646"/>
          </a:xfrm>
          <a:prstGeom prst="rect">
            <a:avLst/>
          </a:prstGeom>
        </p:spPr>
        <p:txBody>
          <a:bodyPr anchor="t" rtlCol="false" tIns="0" lIns="0" bIns="0" rIns="0">
            <a:spAutoFit/>
          </a:bodyPr>
          <a:lstStyle/>
          <a:p>
            <a:pPr algn="l">
              <a:lnSpc>
                <a:spcPts val="4479"/>
              </a:lnSpc>
            </a:pPr>
            <a:r>
              <a:rPr lang="en-US" sz="3199" b="true">
                <a:solidFill>
                  <a:srgbClr val="000000"/>
                </a:solidFill>
                <a:latin typeface="Alegreya Bold"/>
                <a:ea typeface="Alegreya Bold"/>
                <a:cs typeface="Alegreya Bold"/>
                <a:sym typeface="Alegreya Bold"/>
              </a:rPr>
              <a:t>Our Goal: </a:t>
            </a:r>
          </a:p>
          <a:p>
            <a:pPr algn="l" marL="690874" indent="-345437" lvl="1">
              <a:lnSpc>
                <a:spcPts val="4479"/>
              </a:lnSpc>
              <a:buFont typeface="Arial"/>
              <a:buChar char="•"/>
            </a:pPr>
            <a:r>
              <a:rPr lang="en-US" sz="3199">
                <a:solidFill>
                  <a:srgbClr val="000000"/>
                </a:solidFill>
                <a:latin typeface="Alegreya"/>
                <a:ea typeface="Alegreya"/>
                <a:cs typeface="Alegreya"/>
                <a:sym typeface="Alegreya"/>
              </a:rPr>
              <a:t>To design and develop a real-time sentiment analysis pipeline for Malaysian-relevant social media/public review data.</a:t>
            </a:r>
          </a:p>
          <a:p>
            <a:pPr algn="l">
              <a:lnSpc>
                <a:spcPts val="4479"/>
              </a:lnSpc>
            </a:pPr>
          </a:p>
          <a:p>
            <a:pPr algn="l">
              <a:lnSpc>
                <a:spcPts val="4479"/>
              </a:lnSpc>
            </a:pPr>
            <a:r>
              <a:rPr lang="en-US" sz="3199" b="true">
                <a:solidFill>
                  <a:srgbClr val="000000"/>
                </a:solidFill>
                <a:latin typeface="Alegreya Bold"/>
                <a:ea typeface="Alegreya Bold"/>
                <a:cs typeface="Alegreya Bold"/>
                <a:sym typeface="Alegreya Bold"/>
              </a:rPr>
              <a:t>Key Objectives:</a:t>
            </a:r>
          </a:p>
          <a:p>
            <a:pPr algn="l" marL="690874" indent="-345437" lvl="1">
              <a:lnSpc>
                <a:spcPts val="4479"/>
              </a:lnSpc>
              <a:buFont typeface="Arial"/>
              <a:buChar char="•"/>
            </a:pPr>
            <a:r>
              <a:rPr lang="en-US" sz="3199">
                <a:solidFill>
                  <a:srgbClr val="000000"/>
                </a:solidFill>
                <a:latin typeface="Alegreya"/>
                <a:ea typeface="Alegreya"/>
                <a:cs typeface="Alegreya"/>
                <a:sym typeface="Alegreya"/>
              </a:rPr>
              <a:t>Collect and preprocess large volumes of text data.</a:t>
            </a:r>
          </a:p>
          <a:p>
            <a:pPr algn="l" marL="690874" indent="-345437" lvl="1">
              <a:lnSpc>
                <a:spcPts val="4479"/>
              </a:lnSpc>
              <a:buFont typeface="Arial"/>
              <a:buChar char="•"/>
            </a:pPr>
            <a:r>
              <a:rPr lang="en-US" sz="3199">
                <a:solidFill>
                  <a:srgbClr val="000000"/>
                </a:solidFill>
                <a:latin typeface="Alegreya"/>
                <a:ea typeface="Alegreya"/>
                <a:cs typeface="Alegreya"/>
                <a:sym typeface="Alegreya"/>
              </a:rPr>
              <a:t>Develop and deploy sentiment classification models.</a:t>
            </a:r>
          </a:p>
          <a:p>
            <a:pPr algn="l" marL="690874" indent="-345437" lvl="1">
              <a:lnSpc>
                <a:spcPts val="4479"/>
              </a:lnSpc>
              <a:buFont typeface="Arial"/>
              <a:buChar char="•"/>
            </a:pPr>
            <a:r>
              <a:rPr lang="en-US" sz="3199">
                <a:solidFill>
                  <a:srgbClr val="000000"/>
                </a:solidFill>
                <a:latin typeface="Alegreya"/>
                <a:ea typeface="Alegreya"/>
                <a:cs typeface="Alegreya"/>
                <a:sym typeface="Alegreya"/>
              </a:rPr>
              <a:t>Implement a scalable system architecture using Apache technologies.</a:t>
            </a:r>
          </a:p>
          <a:p>
            <a:pPr algn="l" marL="690874" indent="-345437" lvl="1">
              <a:lnSpc>
                <a:spcPts val="4479"/>
              </a:lnSpc>
              <a:buFont typeface="Arial"/>
              <a:buChar char="•"/>
            </a:pPr>
            <a:r>
              <a:rPr lang="en-US" sz="3199">
                <a:solidFill>
                  <a:srgbClr val="000000"/>
                </a:solidFill>
                <a:latin typeface="Alegreya"/>
                <a:ea typeface="Alegreya"/>
                <a:cs typeface="Alegreya"/>
                <a:sym typeface="Alegreya"/>
              </a:rPr>
              <a:t>Visualize processed insights through dashboards.</a:t>
            </a:r>
          </a:p>
        </p:txBody>
      </p:sp>
      <p:sp>
        <p:nvSpPr>
          <p:cNvPr name="Freeform 7" id="7"/>
          <p:cNvSpPr/>
          <p:nvPr/>
        </p:nvSpPr>
        <p:spPr>
          <a:xfrm flipH="false" flipV="false" rot="0">
            <a:off x="13505074" y="788994"/>
            <a:ext cx="2245523" cy="1624942"/>
          </a:xfrm>
          <a:custGeom>
            <a:avLst/>
            <a:gdLst/>
            <a:ahLst/>
            <a:cxnLst/>
            <a:rect r="r" b="b" t="t" l="l"/>
            <a:pathLst>
              <a:path h="1624942" w="2245523">
                <a:moveTo>
                  <a:pt x="0" y="0"/>
                </a:moveTo>
                <a:lnTo>
                  <a:pt x="2245522" y="0"/>
                </a:lnTo>
                <a:lnTo>
                  <a:pt x="2245522" y="1624942"/>
                </a:lnTo>
                <a:lnTo>
                  <a:pt x="0" y="16249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3052384" y="788994"/>
            <a:ext cx="1732012" cy="1624942"/>
          </a:xfrm>
          <a:custGeom>
            <a:avLst/>
            <a:gdLst/>
            <a:ahLst/>
            <a:cxnLst/>
            <a:rect r="r" b="b" t="t" l="l"/>
            <a:pathLst>
              <a:path h="1624942" w="1732012">
                <a:moveTo>
                  <a:pt x="0" y="0"/>
                </a:moveTo>
                <a:lnTo>
                  <a:pt x="1732012" y="0"/>
                </a:lnTo>
                <a:lnTo>
                  <a:pt x="1732012" y="1624942"/>
                </a:lnTo>
                <a:lnTo>
                  <a:pt x="0" y="16249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3918390" y="857250"/>
            <a:ext cx="10451219" cy="1420496"/>
          </a:xfrm>
          <a:prstGeom prst="rect">
            <a:avLst/>
          </a:prstGeom>
        </p:spPr>
        <p:txBody>
          <a:bodyPr anchor="t" rtlCol="false" tIns="0" lIns="0" bIns="0" rIns="0">
            <a:spAutoFit/>
          </a:bodyPr>
          <a:lstStyle/>
          <a:p>
            <a:pPr algn="ctr">
              <a:lnSpc>
                <a:spcPts val="11479"/>
              </a:lnSpc>
            </a:pPr>
            <a:r>
              <a:rPr lang="en-US" sz="8199">
                <a:solidFill>
                  <a:srgbClr val="000000"/>
                </a:solidFill>
                <a:latin typeface="Bobby Jones"/>
                <a:ea typeface="Bobby Jones"/>
                <a:cs typeface="Bobby Jones"/>
                <a:sym typeface="Bobby Jones"/>
              </a:rPr>
              <a:t>Project Overview</a:t>
            </a:r>
          </a:p>
        </p:txBody>
      </p:sp>
      <p:sp>
        <p:nvSpPr>
          <p:cNvPr name="Freeform 10" id="10"/>
          <p:cNvSpPr/>
          <p:nvPr/>
        </p:nvSpPr>
        <p:spPr>
          <a:xfrm flipH="false" flipV="false" rot="0">
            <a:off x="17046245" y="9098679"/>
            <a:ext cx="1241755" cy="1228208"/>
          </a:xfrm>
          <a:custGeom>
            <a:avLst/>
            <a:gdLst/>
            <a:ahLst/>
            <a:cxnLst/>
            <a:rect r="r" b="b" t="t" l="l"/>
            <a:pathLst>
              <a:path h="1228208" w="1241755">
                <a:moveTo>
                  <a:pt x="0" y="0"/>
                </a:moveTo>
                <a:lnTo>
                  <a:pt x="1241755" y="0"/>
                </a:lnTo>
                <a:lnTo>
                  <a:pt x="1241755" y="1228208"/>
                </a:lnTo>
                <a:lnTo>
                  <a:pt x="0" y="12282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grpSp>
        <p:nvGrpSpPr>
          <p:cNvPr name="Group 3" id="3"/>
          <p:cNvGrpSpPr/>
          <p:nvPr/>
        </p:nvGrpSpPr>
        <p:grpSpPr>
          <a:xfrm rot="0">
            <a:off x="1434527" y="2897414"/>
            <a:ext cx="15418947" cy="6815369"/>
            <a:chOff x="0" y="0"/>
            <a:chExt cx="3806751" cy="1682632"/>
          </a:xfrm>
        </p:grpSpPr>
        <p:sp>
          <p:nvSpPr>
            <p:cNvPr name="Freeform 4" id="4"/>
            <p:cNvSpPr/>
            <p:nvPr/>
          </p:nvSpPr>
          <p:spPr>
            <a:xfrm flipH="false" flipV="false" rot="0">
              <a:off x="0" y="0"/>
              <a:ext cx="3806751" cy="1682632"/>
            </a:xfrm>
            <a:custGeom>
              <a:avLst/>
              <a:gdLst/>
              <a:ahLst/>
              <a:cxnLst/>
              <a:rect r="r" b="b" t="t" l="l"/>
              <a:pathLst>
                <a:path h="1682632" w="3806751">
                  <a:moveTo>
                    <a:pt x="25607" y="0"/>
                  </a:moveTo>
                  <a:lnTo>
                    <a:pt x="3781144" y="0"/>
                  </a:lnTo>
                  <a:cubicBezTo>
                    <a:pt x="3787935" y="0"/>
                    <a:pt x="3794449" y="2698"/>
                    <a:pt x="3799251" y="7500"/>
                  </a:cubicBezTo>
                  <a:cubicBezTo>
                    <a:pt x="3804053" y="12303"/>
                    <a:pt x="3806751" y="18816"/>
                    <a:pt x="3806751" y="25607"/>
                  </a:cubicBezTo>
                  <a:lnTo>
                    <a:pt x="3806751" y="1657025"/>
                  </a:lnTo>
                  <a:cubicBezTo>
                    <a:pt x="3806751" y="1663816"/>
                    <a:pt x="3804053" y="1670329"/>
                    <a:pt x="3799251" y="1675132"/>
                  </a:cubicBezTo>
                  <a:cubicBezTo>
                    <a:pt x="3794449" y="1679934"/>
                    <a:pt x="3787935" y="1682632"/>
                    <a:pt x="3781144" y="1682632"/>
                  </a:cubicBezTo>
                  <a:lnTo>
                    <a:pt x="25607" y="1682632"/>
                  </a:lnTo>
                  <a:cubicBezTo>
                    <a:pt x="11465" y="1682632"/>
                    <a:pt x="0" y="1671167"/>
                    <a:pt x="0" y="1657025"/>
                  </a:cubicBezTo>
                  <a:lnTo>
                    <a:pt x="0" y="25607"/>
                  </a:lnTo>
                  <a:cubicBezTo>
                    <a:pt x="0" y="18816"/>
                    <a:pt x="2698" y="12303"/>
                    <a:pt x="7500" y="7500"/>
                  </a:cubicBezTo>
                  <a:cubicBezTo>
                    <a:pt x="12303" y="2698"/>
                    <a:pt x="18816" y="0"/>
                    <a:pt x="25607" y="0"/>
                  </a:cubicBezTo>
                  <a:close/>
                </a:path>
              </a:pathLst>
            </a:custGeom>
            <a:solidFill>
              <a:srgbClr val="FFFFFF"/>
            </a:solidFill>
            <a:ln w="38100" cap="rnd">
              <a:solidFill>
                <a:srgbClr val="000000"/>
              </a:solidFill>
              <a:prstDash val="lgDash"/>
              <a:round/>
            </a:ln>
          </p:spPr>
        </p:sp>
        <p:sp>
          <p:nvSpPr>
            <p:cNvPr name="TextBox 5" id="5"/>
            <p:cNvSpPr txBox="true"/>
            <p:nvPr/>
          </p:nvSpPr>
          <p:spPr>
            <a:xfrm>
              <a:off x="0" y="-38100"/>
              <a:ext cx="3806751" cy="1720732"/>
            </a:xfrm>
            <a:prstGeom prst="rect">
              <a:avLst/>
            </a:prstGeom>
          </p:spPr>
          <p:txBody>
            <a:bodyPr anchor="ctr" rtlCol="false" tIns="54192" lIns="54192" bIns="54192" rIns="54192"/>
            <a:lstStyle/>
            <a:p>
              <a:pPr algn="ctr">
                <a:lnSpc>
                  <a:spcPts val="2659"/>
                </a:lnSpc>
              </a:pPr>
            </a:p>
          </p:txBody>
        </p:sp>
      </p:grpSp>
      <p:sp>
        <p:nvSpPr>
          <p:cNvPr name="Freeform 6" id="6"/>
          <p:cNvSpPr/>
          <p:nvPr/>
        </p:nvSpPr>
        <p:spPr>
          <a:xfrm flipH="false" flipV="false" rot="0">
            <a:off x="17046245" y="9098679"/>
            <a:ext cx="1241755" cy="1228208"/>
          </a:xfrm>
          <a:custGeom>
            <a:avLst/>
            <a:gdLst/>
            <a:ahLst/>
            <a:cxnLst/>
            <a:rect r="r" b="b" t="t" l="l"/>
            <a:pathLst>
              <a:path h="1228208" w="1241755">
                <a:moveTo>
                  <a:pt x="0" y="0"/>
                </a:moveTo>
                <a:lnTo>
                  <a:pt x="1241755" y="0"/>
                </a:lnTo>
                <a:lnTo>
                  <a:pt x="1241755" y="1228208"/>
                </a:lnTo>
                <a:lnTo>
                  <a:pt x="0" y="12282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003474" y="3854994"/>
            <a:ext cx="1342289" cy="1342289"/>
          </a:xfrm>
          <a:custGeom>
            <a:avLst/>
            <a:gdLst/>
            <a:ahLst/>
            <a:cxnLst/>
            <a:rect r="r" b="b" t="t" l="l"/>
            <a:pathLst>
              <a:path h="1342289" w="1342289">
                <a:moveTo>
                  <a:pt x="0" y="0"/>
                </a:moveTo>
                <a:lnTo>
                  <a:pt x="1342289" y="0"/>
                </a:lnTo>
                <a:lnTo>
                  <a:pt x="1342289" y="1342289"/>
                </a:lnTo>
                <a:lnTo>
                  <a:pt x="0" y="1342289"/>
                </a:lnTo>
                <a:lnTo>
                  <a:pt x="0" y="0"/>
                </a:lnTo>
                <a:close/>
              </a:path>
            </a:pathLst>
          </a:custGeom>
          <a:blipFill>
            <a:blip r:embed="rId5"/>
            <a:stretch>
              <a:fillRect l="0" t="0" r="0" b="0"/>
            </a:stretch>
          </a:blipFill>
        </p:spPr>
      </p:sp>
      <p:sp>
        <p:nvSpPr>
          <p:cNvPr name="Freeform 8" id="8"/>
          <p:cNvSpPr/>
          <p:nvPr/>
        </p:nvSpPr>
        <p:spPr>
          <a:xfrm flipH="false" flipV="false" rot="0">
            <a:off x="5256309" y="3870110"/>
            <a:ext cx="1527082" cy="1327173"/>
          </a:xfrm>
          <a:custGeom>
            <a:avLst/>
            <a:gdLst/>
            <a:ahLst/>
            <a:cxnLst/>
            <a:rect r="r" b="b" t="t" l="l"/>
            <a:pathLst>
              <a:path h="1327173" w="1527082">
                <a:moveTo>
                  <a:pt x="0" y="0"/>
                </a:moveTo>
                <a:lnTo>
                  <a:pt x="1527082" y="0"/>
                </a:lnTo>
                <a:lnTo>
                  <a:pt x="1527082" y="1327173"/>
                </a:lnTo>
                <a:lnTo>
                  <a:pt x="0" y="13271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8393341" y="3854994"/>
            <a:ext cx="2771814" cy="1264640"/>
          </a:xfrm>
          <a:custGeom>
            <a:avLst/>
            <a:gdLst/>
            <a:ahLst/>
            <a:cxnLst/>
            <a:rect r="r" b="b" t="t" l="l"/>
            <a:pathLst>
              <a:path h="1264640" w="2771814">
                <a:moveTo>
                  <a:pt x="0" y="0"/>
                </a:moveTo>
                <a:lnTo>
                  <a:pt x="2771813" y="0"/>
                </a:lnTo>
                <a:lnTo>
                  <a:pt x="2771813" y="1264640"/>
                </a:lnTo>
                <a:lnTo>
                  <a:pt x="0" y="1264640"/>
                </a:lnTo>
                <a:lnTo>
                  <a:pt x="0" y="0"/>
                </a:lnTo>
                <a:close/>
              </a:path>
            </a:pathLst>
          </a:custGeom>
          <a:blipFill>
            <a:blip r:embed="rId8"/>
            <a:stretch>
              <a:fillRect l="0" t="0" r="0" b="0"/>
            </a:stretch>
          </a:blipFill>
        </p:spPr>
      </p:sp>
      <p:sp>
        <p:nvSpPr>
          <p:cNvPr name="Freeform 10" id="10"/>
          <p:cNvSpPr/>
          <p:nvPr/>
        </p:nvSpPr>
        <p:spPr>
          <a:xfrm flipH="false" flipV="false" rot="0">
            <a:off x="12511505" y="5353234"/>
            <a:ext cx="2603640" cy="1637625"/>
          </a:xfrm>
          <a:custGeom>
            <a:avLst/>
            <a:gdLst/>
            <a:ahLst/>
            <a:cxnLst/>
            <a:rect r="r" b="b" t="t" l="l"/>
            <a:pathLst>
              <a:path h="1637625" w="2603640">
                <a:moveTo>
                  <a:pt x="0" y="0"/>
                </a:moveTo>
                <a:lnTo>
                  <a:pt x="2603641" y="0"/>
                </a:lnTo>
                <a:lnTo>
                  <a:pt x="2603641" y="1637625"/>
                </a:lnTo>
                <a:lnTo>
                  <a:pt x="0" y="1637625"/>
                </a:lnTo>
                <a:lnTo>
                  <a:pt x="0" y="0"/>
                </a:lnTo>
                <a:close/>
              </a:path>
            </a:pathLst>
          </a:custGeom>
          <a:blipFill>
            <a:blip r:embed="rId9"/>
            <a:stretch>
              <a:fillRect l="0" t="0" r="0" b="0"/>
            </a:stretch>
          </a:blipFill>
        </p:spPr>
      </p:sp>
      <p:sp>
        <p:nvSpPr>
          <p:cNvPr name="Freeform 11" id="11"/>
          <p:cNvSpPr/>
          <p:nvPr/>
        </p:nvSpPr>
        <p:spPr>
          <a:xfrm flipH="false" flipV="false" rot="0">
            <a:off x="3072705" y="6990859"/>
            <a:ext cx="2947146" cy="2063002"/>
          </a:xfrm>
          <a:custGeom>
            <a:avLst/>
            <a:gdLst/>
            <a:ahLst/>
            <a:cxnLst/>
            <a:rect r="r" b="b" t="t" l="l"/>
            <a:pathLst>
              <a:path h="2063002" w="2947146">
                <a:moveTo>
                  <a:pt x="0" y="0"/>
                </a:moveTo>
                <a:lnTo>
                  <a:pt x="2947145" y="0"/>
                </a:lnTo>
                <a:lnTo>
                  <a:pt x="2947145" y="2063002"/>
                </a:lnTo>
                <a:lnTo>
                  <a:pt x="0" y="2063002"/>
                </a:lnTo>
                <a:lnTo>
                  <a:pt x="0" y="0"/>
                </a:lnTo>
                <a:close/>
              </a:path>
            </a:pathLst>
          </a:custGeom>
          <a:blipFill>
            <a:blip r:embed="rId10"/>
            <a:stretch>
              <a:fillRect l="0" t="0" r="0" b="0"/>
            </a:stretch>
          </a:blipFill>
        </p:spPr>
      </p:sp>
      <p:sp>
        <p:nvSpPr>
          <p:cNvPr name="Freeform 12" id="12"/>
          <p:cNvSpPr/>
          <p:nvPr/>
        </p:nvSpPr>
        <p:spPr>
          <a:xfrm flipH="false" flipV="false" rot="3757169">
            <a:off x="3814503" y="4249476"/>
            <a:ext cx="738992" cy="742595"/>
          </a:xfrm>
          <a:custGeom>
            <a:avLst/>
            <a:gdLst/>
            <a:ahLst/>
            <a:cxnLst/>
            <a:rect r="r" b="b" t="t" l="l"/>
            <a:pathLst>
              <a:path h="742595" w="738992">
                <a:moveTo>
                  <a:pt x="0" y="0"/>
                </a:moveTo>
                <a:lnTo>
                  <a:pt x="738993" y="0"/>
                </a:lnTo>
                <a:lnTo>
                  <a:pt x="738993" y="742595"/>
                </a:lnTo>
                <a:lnTo>
                  <a:pt x="0" y="74259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3757169">
            <a:off x="7380008" y="4205776"/>
            <a:ext cx="776105" cy="779888"/>
          </a:xfrm>
          <a:custGeom>
            <a:avLst/>
            <a:gdLst/>
            <a:ahLst/>
            <a:cxnLst/>
            <a:rect r="r" b="b" t="t" l="l"/>
            <a:pathLst>
              <a:path h="779888" w="776105">
                <a:moveTo>
                  <a:pt x="0" y="0"/>
                </a:moveTo>
                <a:lnTo>
                  <a:pt x="776104" y="0"/>
                </a:lnTo>
                <a:lnTo>
                  <a:pt x="776104" y="779888"/>
                </a:lnTo>
                <a:lnTo>
                  <a:pt x="0" y="7798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5112186">
            <a:off x="11509084" y="4734786"/>
            <a:ext cx="813462" cy="817428"/>
          </a:xfrm>
          <a:custGeom>
            <a:avLst/>
            <a:gdLst/>
            <a:ahLst/>
            <a:cxnLst/>
            <a:rect r="r" b="b" t="t" l="l"/>
            <a:pathLst>
              <a:path h="817428" w="813462">
                <a:moveTo>
                  <a:pt x="0" y="0"/>
                </a:moveTo>
                <a:lnTo>
                  <a:pt x="813463" y="0"/>
                </a:lnTo>
                <a:lnTo>
                  <a:pt x="813463" y="817428"/>
                </a:lnTo>
                <a:lnTo>
                  <a:pt x="0" y="8174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7548060">
            <a:off x="6628073" y="7651790"/>
            <a:ext cx="813462" cy="817428"/>
          </a:xfrm>
          <a:custGeom>
            <a:avLst/>
            <a:gdLst/>
            <a:ahLst/>
            <a:cxnLst/>
            <a:rect r="r" b="b" t="t" l="l"/>
            <a:pathLst>
              <a:path h="817428" w="813462">
                <a:moveTo>
                  <a:pt x="0" y="0"/>
                </a:moveTo>
                <a:lnTo>
                  <a:pt x="813463" y="0"/>
                </a:lnTo>
                <a:lnTo>
                  <a:pt x="813463" y="817427"/>
                </a:lnTo>
                <a:lnTo>
                  <a:pt x="0" y="8174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8013795" y="7720654"/>
            <a:ext cx="3530905" cy="679699"/>
          </a:xfrm>
          <a:custGeom>
            <a:avLst/>
            <a:gdLst/>
            <a:ahLst/>
            <a:cxnLst/>
            <a:rect r="r" b="b" t="t" l="l"/>
            <a:pathLst>
              <a:path h="679699" w="3530905">
                <a:moveTo>
                  <a:pt x="0" y="0"/>
                </a:moveTo>
                <a:lnTo>
                  <a:pt x="3530905" y="0"/>
                </a:lnTo>
                <a:lnTo>
                  <a:pt x="3530905" y="679699"/>
                </a:lnTo>
                <a:lnTo>
                  <a:pt x="0" y="679699"/>
                </a:lnTo>
                <a:lnTo>
                  <a:pt x="0" y="0"/>
                </a:lnTo>
                <a:close/>
              </a:path>
            </a:pathLst>
          </a:custGeom>
          <a:blipFill>
            <a:blip r:embed="rId13"/>
            <a:stretch>
              <a:fillRect l="0" t="0" r="0" b="0"/>
            </a:stretch>
          </a:blipFill>
        </p:spPr>
      </p:sp>
      <p:sp>
        <p:nvSpPr>
          <p:cNvPr name="TextBox 17" id="17"/>
          <p:cNvSpPr txBox="true"/>
          <p:nvPr/>
        </p:nvSpPr>
        <p:spPr>
          <a:xfrm rot="0">
            <a:off x="3679044" y="847725"/>
            <a:ext cx="10929913" cy="1419243"/>
          </a:xfrm>
          <a:prstGeom prst="rect">
            <a:avLst/>
          </a:prstGeom>
        </p:spPr>
        <p:txBody>
          <a:bodyPr anchor="t" rtlCol="false" tIns="0" lIns="0" bIns="0" rIns="0">
            <a:spAutoFit/>
          </a:bodyPr>
          <a:lstStyle/>
          <a:p>
            <a:pPr algn="ctr">
              <a:lnSpc>
                <a:spcPts val="11432"/>
              </a:lnSpc>
            </a:pPr>
            <a:r>
              <a:rPr lang="en-US" sz="8165">
                <a:solidFill>
                  <a:srgbClr val="000000"/>
                </a:solidFill>
                <a:latin typeface="Bobby Jones"/>
                <a:ea typeface="Bobby Jones"/>
                <a:cs typeface="Bobby Jones"/>
                <a:sym typeface="Bobby Jones"/>
              </a:rPr>
              <a:t>System Architecture</a:t>
            </a:r>
          </a:p>
        </p:txBody>
      </p:sp>
      <p:sp>
        <p:nvSpPr>
          <p:cNvPr name="TextBox 18" id="18"/>
          <p:cNvSpPr txBox="true"/>
          <p:nvPr/>
        </p:nvSpPr>
        <p:spPr>
          <a:xfrm rot="0">
            <a:off x="4705193" y="5315134"/>
            <a:ext cx="2647613" cy="9899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Alegreya"/>
                <a:ea typeface="Alegreya"/>
                <a:cs typeface="Alegreya"/>
                <a:sym typeface="Alegreya"/>
              </a:rPr>
              <a:t>A script continuously scrapes new comments from Reddit.</a:t>
            </a:r>
          </a:p>
        </p:txBody>
      </p:sp>
      <p:sp>
        <p:nvSpPr>
          <p:cNvPr name="TextBox 19" id="19"/>
          <p:cNvSpPr txBox="true"/>
          <p:nvPr/>
        </p:nvSpPr>
        <p:spPr>
          <a:xfrm rot="0">
            <a:off x="13765424" y="5030019"/>
            <a:ext cx="2699444"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Alegreya Bold"/>
                <a:ea typeface="Alegreya Bold"/>
                <a:cs typeface="Alegreya Bold"/>
                <a:sym typeface="Alegreya Bold"/>
              </a:rPr>
              <a:t>LSTM Model</a:t>
            </a:r>
          </a:p>
        </p:txBody>
      </p:sp>
      <p:sp>
        <p:nvSpPr>
          <p:cNvPr name="Freeform 20" id="20"/>
          <p:cNvSpPr/>
          <p:nvPr/>
        </p:nvSpPr>
        <p:spPr>
          <a:xfrm flipH="false" flipV="false" rot="285174">
            <a:off x="11495972" y="6704604"/>
            <a:ext cx="813462" cy="817428"/>
          </a:xfrm>
          <a:custGeom>
            <a:avLst/>
            <a:gdLst/>
            <a:ahLst/>
            <a:cxnLst/>
            <a:rect r="r" b="b" t="t" l="l"/>
            <a:pathLst>
              <a:path h="817428" w="813462">
                <a:moveTo>
                  <a:pt x="0" y="0"/>
                </a:moveTo>
                <a:lnTo>
                  <a:pt x="813462" y="0"/>
                </a:lnTo>
                <a:lnTo>
                  <a:pt x="813462" y="817428"/>
                </a:lnTo>
                <a:lnTo>
                  <a:pt x="0" y="8174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10653181">
            <a:off x="11974153" y="7226083"/>
            <a:ext cx="813462" cy="817428"/>
          </a:xfrm>
          <a:custGeom>
            <a:avLst/>
            <a:gdLst/>
            <a:ahLst/>
            <a:cxnLst/>
            <a:rect r="r" b="b" t="t" l="l"/>
            <a:pathLst>
              <a:path h="817428" w="813462">
                <a:moveTo>
                  <a:pt x="0" y="0"/>
                </a:moveTo>
                <a:lnTo>
                  <a:pt x="813463" y="0"/>
                </a:lnTo>
                <a:lnTo>
                  <a:pt x="813463" y="817428"/>
                </a:lnTo>
                <a:lnTo>
                  <a:pt x="0" y="8174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sp>
        <p:nvSpPr>
          <p:cNvPr name="TextBox 3" id="3"/>
          <p:cNvSpPr txBox="true"/>
          <p:nvPr/>
        </p:nvSpPr>
        <p:spPr>
          <a:xfrm rot="0">
            <a:off x="3918390" y="836797"/>
            <a:ext cx="10451219" cy="1420496"/>
          </a:xfrm>
          <a:prstGeom prst="rect">
            <a:avLst/>
          </a:prstGeom>
        </p:spPr>
        <p:txBody>
          <a:bodyPr anchor="t" rtlCol="false" tIns="0" lIns="0" bIns="0" rIns="0">
            <a:spAutoFit/>
          </a:bodyPr>
          <a:lstStyle/>
          <a:p>
            <a:pPr algn="ctr">
              <a:lnSpc>
                <a:spcPts val="11479"/>
              </a:lnSpc>
            </a:pPr>
            <a:r>
              <a:rPr lang="en-US" sz="8199">
                <a:solidFill>
                  <a:srgbClr val="000000"/>
                </a:solidFill>
                <a:latin typeface="Bobby Jones"/>
                <a:ea typeface="Bobby Jones"/>
                <a:cs typeface="Bobby Jones"/>
                <a:sym typeface="Bobby Jones"/>
              </a:rPr>
              <a:t>Data Collection</a:t>
            </a:r>
          </a:p>
        </p:txBody>
      </p:sp>
      <p:grpSp>
        <p:nvGrpSpPr>
          <p:cNvPr name="Group 4" id="4"/>
          <p:cNvGrpSpPr/>
          <p:nvPr/>
        </p:nvGrpSpPr>
        <p:grpSpPr>
          <a:xfrm rot="0">
            <a:off x="2752598" y="2914517"/>
            <a:ext cx="14663813" cy="2179823"/>
            <a:chOff x="0" y="0"/>
            <a:chExt cx="3862074" cy="574110"/>
          </a:xfrm>
        </p:grpSpPr>
        <p:sp>
          <p:nvSpPr>
            <p:cNvPr name="Freeform 5" id="5"/>
            <p:cNvSpPr/>
            <p:nvPr/>
          </p:nvSpPr>
          <p:spPr>
            <a:xfrm flipH="false" flipV="false" rot="0">
              <a:off x="0" y="0"/>
              <a:ext cx="3862074" cy="574110"/>
            </a:xfrm>
            <a:custGeom>
              <a:avLst/>
              <a:gdLst/>
              <a:ahLst/>
              <a:cxnLst/>
              <a:rect r="r" b="b" t="t" l="l"/>
              <a:pathLst>
                <a:path h="574110" w="3862074">
                  <a:moveTo>
                    <a:pt x="26926" y="0"/>
                  </a:moveTo>
                  <a:lnTo>
                    <a:pt x="3835148" y="0"/>
                  </a:lnTo>
                  <a:cubicBezTo>
                    <a:pt x="3842290" y="0"/>
                    <a:pt x="3849138" y="2837"/>
                    <a:pt x="3854188" y="7886"/>
                  </a:cubicBezTo>
                  <a:cubicBezTo>
                    <a:pt x="3859238" y="12936"/>
                    <a:pt x="3862074" y="19785"/>
                    <a:pt x="3862074" y="26926"/>
                  </a:cubicBezTo>
                  <a:lnTo>
                    <a:pt x="3862074" y="547184"/>
                  </a:lnTo>
                  <a:cubicBezTo>
                    <a:pt x="3862074" y="562055"/>
                    <a:pt x="3850019" y="574110"/>
                    <a:pt x="3835148" y="574110"/>
                  </a:cubicBezTo>
                  <a:lnTo>
                    <a:pt x="26926" y="574110"/>
                  </a:lnTo>
                  <a:cubicBezTo>
                    <a:pt x="12055" y="574110"/>
                    <a:pt x="0" y="562055"/>
                    <a:pt x="0" y="547184"/>
                  </a:cubicBezTo>
                  <a:lnTo>
                    <a:pt x="0" y="26926"/>
                  </a:lnTo>
                  <a:cubicBezTo>
                    <a:pt x="0" y="12055"/>
                    <a:pt x="12055" y="0"/>
                    <a:pt x="26926" y="0"/>
                  </a:cubicBezTo>
                  <a:close/>
                </a:path>
              </a:pathLst>
            </a:custGeom>
            <a:solidFill>
              <a:srgbClr val="FFFFFF"/>
            </a:solidFill>
            <a:ln w="38100" cap="rnd">
              <a:solidFill>
                <a:srgbClr val="000000"/>
              </a:solidFill>
              <a:prstDash val="lgDash"/>
              <a:round/>
            </a:ln>
          </p:spPr>
        </p:sp>
        <p:sp>
          <p:nvSpPr>
            <p:cNvPr name="TextBox 6" id="6"/>
            <p:cNvSpPr txBox="true"/>
            <p:nvPr/>
          </p:nvSpPr>
          <p:spPr>
            <a:xfrm>
              <a:off x="0" y="-38100"/>
              <a:ext cx="3862074" cy="61221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851400" y="5499853"/>
            <a:ext cx="14565011" cy="2179823"/>
            <a:chOff x="0" y="0"/>
            <a:chExt cx="3836052" cy="574110"/>
          </a:xfrm>
        </p:grpSpPr>
        <p:sp>
          <p:nvSpPr>
            <p:cNvPr name="Freeform 8" id="8"/>
            <p:cNvSpPr/>
            <p:nvPr/>
          </p:nvSpPr>
          <p:spPr>
            <a:xfrm flipH="false" flipV="false" rot="0">
              <a:off x="0" y="0"/>
              <a:ext cx="3836052" cy="574110"/>
            </a:xfrm>
            <a:custGeom>
              <a:avLst/>
              <a:gdLst/>
              <a:ahLst/>
              <a:cxnLst/>
              <a:rect r="r" b="b" t="t" l="l"/>
              <a:pathLst>
                <a:path h="574110" w="3836052">
                  <a:moveTo>
                    <a:pt x="27109" y="0"/>
                  </a:moveTo>
                  <a:lnTo>
                    <a:pt x="3808943" y="0"/>
                  </a:lnTo>
                  <a:cubicBezTo>
                    <a:pt x="3823915" y="0"/>
                    <a:pt x="3836052" y="12137"/>
                    <a:pt x="3836052" y="27109"/>
                  </a:cubicBezTo>
                  <a:lnTo>
                    <a:pt x="3836052" y="547001"/>
                  </a:lnTo>
                  <a:cubicBezTo>
                    <a:pt x="3836052" y="561973"/>
                    <a:pt x="3823915" y="574110"/>
                    <a:pt x="3808943" y="574110"/>
                  </a:cubicBezTo>
                  <a:lnTo>
                    <a:pt x="27109" y="574110"/>
                  </a:lnTo>
                  <a:cubicBezTo>
                    <a:pt x="12137" y="574110"/>
                    <a:pt x="0" y="561973"/>
                    <a:pt x="0" y="547001"/>
                  </a:cubicBezTo>
                  <a:lnTo>
                    <a:pt x="0" y="27109"/>
                  </a:lnTo>
                  <a:cubicBezTo>
                    <a:pt x="0" y="12137"/>
                    <a:pt x="12137" y="0"/>
                    <a:pt x="27109" y="0"/>
                  </a:cubicBezTo>
                  <a:close/>
                </a:path>
              </a:pathLst>
            </a:custGeom>
            <a:solidFill>
              <a:srgbClr val="FFFFFF"/>
            </a:solidFill>
            <a:ln w="38100" cap="rnd">
              <a:solidFill>
                <a:srgbClr val="000000"/>
              </a:solidFill>
              <a:prstDash val="lgDash"/>
              <a:round/>
            </a:ln>
          </p:spPr>
        </p:sp>
        <p:sp>
          <p:nvSpPr>
            <p:cNvPr name="TextBox 9" id="9"/>
            <p:cNvSpPr txBox="true"/>
            <p:nvPr/>
          </p:nvSpPr>
          <p:spPr>
            <a:xfrm>
              <a:off x="0" y="-38100"/>
              <a:ext cx="3836052" cy="61221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2851400" y="8051151"/>
            <a:ext cx="14565011" cy="1475297"/>
            <a:chOff x="0" y="0"/>
            <a:chExt cx="3836052" cy="388556"/>
          </a:xfrm>
        </p:grpSpPr>
        <p:sp>
          <p:nvSpPr>
            <p:cNvPr name="Freeform 11" id="11"/>
            <p:cNvSpPr/>
            <p:nvPr/>
          </p:nvSpPr>
          <p:spPr>
            <a:xfrm flipH="false" flipV="false" rot="0">
              <a:off x="0" y="0"/>
              <a:ext cx="3836052" cy="388555"/>
            </a:xfrm>
            <a:custGeom>
              <a:avLst/>
              <a:gdLst/>
              <a:ahLst/>
              <a:cxnLst/>
              <a:rect r="r" b="b" t="t" l="l"/>
              <a:pathLst>
                <a:path h="388555" w="3836052">
                  <a:moveTo>
                    <a:pt x="27109" y="0"/>
                  </a:moveTo>
                  <a:lnTo>
                    <a:pt x="3808943" y="0"/>
                  </a:lnTo>
                  <a:cubicBezTo>
                    <a:pt x="3823915" y="0"/>
                    <a:pt x="3836052" y="12137"/>
                    <a:pt x="3836052" y="27109"/>
                  </a:cubicBezTo>
                  <a:lnTo>
                    <a:pt x="3836052" y="361447"/>
                  </a:lnTo>
                  <a:cubicBezTo>
                    <a:pt x="3836052" y="376419"/>
                    <a:pt x="3823915" y="388555"/>
                    <a:pt x="3808943" y="388555"/>
                  </a:cubicBezTo>
                  <a:lnTo>
                    <a:pt x="27109" y="388555"/>
                  </a:lnTo>
                  <a:cubicBezTo>
                    <a:pt x="12137" y="388555"/>
                    <a:pt x="0" y="376419"/>
                    <a:pt x="0" y="361447"/>
                  </a:cubicBezTo>
                  <a:lnTo>
                    <a:pt x="0" y="27109"/>
                  </a:lnTo>
                  <a:cubicBezTo>
                    <a:pt x="0" y="12137"/>
                    <a:pt x="12137" y="0"/>
                    <a:pt x="27109" y="0"/>
                  </a:cubicBezTo>
                  <a:close/>
                </a:path>
              </a:pathLst>
            </a:custGeom>
            <a:solidFill>
              <a:srgbClr val="FFFFFF"/>
            </a:solidFill>
            <a:ln w="38100" cap="rnd">
              <a:solidFill>
                <a:srgbClr val="000000"/>
              </a:solidFill>
              <a:prstDash val="lgDash"/>
              <a:round/>
            </a:ln>
          </p:spPr>
        </p:sp>
        <p:sp>
          <p:nvSpPr>
            <p:cNvPr name="TextBox 12" id="12"/>
            <p:cNvSpPr txBox="true"/>
            <p:nvPr/>
          </p:nvSpPr>
          <p:spPr>
            <a:xfrm>
              <a:off x="0" y="-38100"/>
              <a:ext cx="3836052" cy="426656"/>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3481991" y="450909"/>
            <a:ext cx="2107461" cy="2092134"/>
          </a:xfrm>
          <a:custGeom>
            <a:avLst/>
            <a:gdLst/>
            <a:ahLst/>
            <a:cxnLst/>
            <a:rect r="r" b="b" t="t" l="l"/>
            <a:pathLst>
              <a:path h="2092134" w="2107461">
                <a:moveTo>
                  <a:pt x="0" y="0"/>
                </a:moveTo>
                <a:lnTo>
                  <a:pt x="2107460" y="0"/>
                </a:lnTo>
                <a:lnTo>
                  <a:pt x="2107460" y="2092133"/>
                </a:lnTo>
                <a:lnTo>
                  <a:pt x="0" y="20921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7046245" y="9098679"/>
            <a:ext cx="1241755" cy="1228208"/>
          </a:xfrm>
          <a:custGeom>
            <a:avLst/>
            <a:gdLst/>
            <a:ahLst/>
            <a:cxnLst/>
            <a:rect r="r" b="b" t="t" l="l"/>
            <a:pathLst>
              <a:path h="1228208" w="1241755">
                <a:moveTo>
                  <a:pt x="0" y="0"/>
                </a:moveTo>
                <a:lnTo>
                  <a:pt x="1241755" y="0"/>
                </a:lnTo>
                <a:lnTo>
                  <a:pt x="1241755" y="1228208"/>
                </a:lnTo>
                <a:lnTo>
                  <a:pt x="0" y="12282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5014498" y="3239889"/>
            <a:ext cx="11976222" cy="1436370"/>
          </a:xfrm>
          <a:prstGeom prst="rect">
            <a:avLst/>
          </a:prstGeom>
        </p:spPr>
        <p:txBody>
          <a:bodyPr anchor="t" rtlCol="false" tIns="0" lIns="0" bIns="0" rIns="0">
            <a:spAutoFit/>
          </a:bodyPr>
          <a:lstStyle/>
          <a:p>
            <a:pPr algn="l">
              <a:lnSpc>
                <a:spcPts val="3919"/>
              </a:lnSpc>
            </a:pPr>
            <a:r>
              <a:rPr lang="en-US" sz="2799">
                <a:solidFill>
                  <a:srgbClr val="000000"/>
                </a:solidFill>
                <a:latin typeface="Alegreya"/>
                <a:ea typeface="Alegreya"/>
                <a:cs typeface="Alegreya"/>
                <a:sym typeface="Alegreya"/>
              </a:rPr>
              <a:t>We chose </a:t>
            </a:r>
            <a:r>
              <a:rPr lang="en-US" sz="2799" b="true">
                <a:solidFill>
                  <a:srgbClr val="022E6A"/>
                </a:solidFill>
                <a:latin typeface="Alegreya Bold"/>
                <a:ea typeface="Alegreya Bold"/>
                <a:cs typeface="Alegreya Bold"/>
                <a:sym typeface="Alegreya Bold"/>
              </a:rPr>
              <a:t>Reddit</a:t>
            </a:r>
            <a:r>
              <a:rPr lang="en-US" sz="2799">
                <a:solidFill>
                  <a:srgbClr val="000000"/>
                </a:solidFill>
                <a:latin typeface="Alegreya"/>
                <a:ea typeface="Alegreya"/>
                <a:cs typeface="Alegreya"/>
                <a:sym typeface="Alegreya"/>
              </a:rPr>
              <a:t>, specifically the </a:t>
            </a:r>
            <a:r>
              <a:rPr lang="en-US" sz="2799">
                <a:solidFill>
                  <a:srgbClr val="022E6A"/>
                </a:solidFill>
                <a:latin typeface="Alegreya"/>
                <a:ea typeface="Alegreya"/>
                <a:cs typeface="Alegreya"/>
                <a:sym typeface="Alegreya"/>
              </a:rPr>
              <a:t>r/malaysia subreddit</a:t>
            </a:r>
            <a:r>
              <a:rPr lang="en-US" sz="2799">
                <a:solidFill>
                  <a:srgbClr val="000000"/>
                </a:solidFill>
                <a:latin typeface="Alegreya"/>
                <a:ea typeface="Alegreya"/>
                <a:cs typeface="Alegreya"/>
                <a:sym typeface="Alegreya"/>
              </a:rPr>
              <a:t>, as a rich source of public opinion.</a:t>
            </a:r>
          </a:p>
          <a:p>
            <a:pPr algn="l" marL="561341" indent="-280670" lvl="1">
              <a:lnSpc>
                <a:spcPts val="3640"/>
              </a:lnSpc>
              <a:buFont typeface="Arial"/>
              <a:buChar char="•"/>
            </a:pPr>
            <a:r>
              <a:rPr lang="en-US" b="true" sz="2600">
                <a:solidFill>
                  <a:srgbClr val="000000"/>
                </a:solidFill>
                <a:latin typeface="Alegreya Bold"/>
                <a:ea typeface="Alegreya Bold"/>
                <a:cs typeface="Alegreya Bold"/>
                <a:sym typeface="Alegreya Bold"/>
              </a:rPr>
              <a:t>Website:</a:t>
            </a:r>
            <a:r>
              <a:rPr lang="en-US" b="true" sz="2600">
                <a:solidFill>
                  <a:srgbClr val="5762AC"/>
                </a:solidFill>
                <a:latin typeface="Alegreya Bold"/>
                <a:ea typeface="Alegreya Bold"/>
                <a:cs typeface="Alegreya Bold"/>
                <a:sym typeface="Alegreya Bold"/>
              </a:rPr>
              <a:t> </a:t>
            </a:r>
            <a:r>
              <a:rPr lang="en-US" sz="2600" u="sng">
                <a:solidFill>
                  <a:srgbClr val="5762AC"/>
                </a:solidFill>
                <a:latin typeface="Alegreya"/>
                <a:ea typeface="Alegreya"/>
                <a:cs typeface="Alegreya"/>
                <a:sym typeface="Alegreya"/>
                <a:hlinkClick r:id="rId7" tooltip="https://www.reddit.com/r/malaysia/"/>
              </a:rPr>
              <a:t>https://www.reddit.com/r/malaysia/</a:t>
            </a:r>
          </a:p>
        </p:txBody>
      </p:sp>
      <p:sp>
        <p:nvSpPr>
          <p:cNvPr name="TextBox 16" id="16"/>
          <p:cNvSpPr txBox="true"/>
          <p:nvPr/>
        </p:nvSpPr>
        <p:spPr>
          <a:xfrm rot="0">
            <a:off x="1357836" y="3566279"/>
            <a:ext cx="2789523" cy="748029"/>
          </a:xfrm>
          <a:prstGeom prst="rect">
            <a:avLst/>
          </a:prstGeom>
        </p:spPr>
        <p:txBody>
          <a:bodyPr anchor="t" rtlCol="false" tIns="0" lIns="0" bIns="0" rIns="0">
            <a:spAutoFit/>
          </a:bodyPr>
          <a:lstStyle/>
          <a:p>
            <a:pPr algn="ctr">
              <a:lnSpc>
                <a:spcPts val="6020"/>
              </a:lnSpc>
            </a:pPr>
            <a:r>
              <a:rPr lang="en-US" sz="4300">
                <a:solidFill>
                  <a:srgbClr val="000000"/>
                </a:solidFill>
                <a:latin typeface="Bobby Jones"/>
                <a:ea typeface="Bobby Jones"/>
                <a:cs typeface="Bobby Jones"/>
                <a:sym typeface="Bobby Jones"/>
              </a:rPr>
              <a:t>Source</a:t>
            </a:r>
          </a:p>
        </p:txBody>
      </p:sp>
      <p:sp>
        <p:nvSpPr>
          <p:cNvPr name="TextBox 17" id="17"/>
          <p:cNvSpPr txBox="true"/>
          <p:nvPr/>
        </p:nvSpPr>
        <p:spPr>
          <a:xfrm rot="0">
            <a:off x="871589" y="6115738"/>
            <a:ext cx="3959624" cy="748029"/>
          </a:xfrm>
          <a:prstGeom prst="rect">
            <a:avLst/>
          </a:prstGeom>
        </p:spPr>
        <p:txBody>
          <a:bodyPr anchor="t" rtlCol="false" tIns="0" lIns="0" bIns="0" rIns="0">
            <a:spAutoFit/>
          </a:bodyPr>
          <a:lstStyle/>
          <a:p>
            <a:pPr algn="ctr">
              <a:lnSpc>
                <a:spcPts val="6020"/>
              </a:lnSpc>
            </a:pPr>
            <a:r>
              <a:rPr lang="en-US" sz="4300">
                <a:solidFill>
                  <a:srgbClr val="000000"/>
                </a:solidFill>
                <a:latin typeface="Bobby Jones"/>
                <a:ea typeface="Bobby Jones"/>
                <a:cs typeface="Bobby Jones"/>
                <a:sym typeface="Bobby Jones"/>
              </a:rPr>
              <a:t>Methodology</a:t>
            </a:r>
          </a:p>
        </p:txBody>
      </p:sp>
      <p:sp>
        <p:nvSpPr>
          <p:cNvPr name="TextBox 18" id="18"/>
          <p:cNvSpPr txBox="true"/>
          <p:nvPr/>
        </p:nvSpPr>
        <p:spPr>
          <a:xfrm rot="0">
            <a:off x="5014498" y="5825225"/>
            <a:ext cx="11976222" cy="1471930"/>
          </a:xfrm>
          <a:prstGeom prst="rect">
            <a:avLst/>
          </a:prstGeom>
        </p:spPr>
        <p:txBody>
          <a:bodyPr anchor="t" rtlCol="false" tIns="0" lIns="0" bIns="0" rIns="0">
            <a:spAutoFit/>
          </a:bodyPr>
          <a:lstStyle/>
          <a:p>
            <a:pPr algn="l">
              <a:lnSpc>
                <a:spcPts val="3919"/>
              </a:lnSpc>
            </a:pPr>
            <a:r>
              <a:rPr lang="en-US" sz="2799">
                <a:solidFill>
                  <a:srgbClr val="000000"/>
                </a:solidFill>
                <a:latin typeface="Alegreya"/>
                <a:ea typeface="Alegreya"/>
                <a:cs typeface="Alegreya"/>
                <a:sym typeface="Alegreya"/>
              </a:rPr>
              <a:t>Utilized the </a:t>
            </a:r>
            <a:r>
              <a:rPr lang="en-US" sz="2799" b="true">
                <a:solidFill>
                  <a:srgbClr val="000000"/>
                </a:solidFill>
                <a:latin typeface="Alegreya Bold"/>
                <a:ea typeface="Alegreya Bold"/>
                <a:cs typeface="Alegreya Bold"/>
                <a:sym typeface="Alegreya Bold"/>
              </a:rPr>
              <a:t>PRAW library</a:t>
            </a:r>
            <a:r>
              <a:rPr lang="en-US" sz="2799">
                <a:solidFill>
                  <a:srgbClr val="000000"/>
                </a:solidFill>
                <a:latin typeface="Alegreya"/>
                <a:ea typeface="Alegreya"/>
                <a:cs typeface="Alegreya"/>
                <a:sym typeface="Alegreya"/>
              </a:rPr>
              <a:t> for efficient scraping:</a:t>
            </a:r>
          </a:p>
          <a:p>
            <a:pPr algn="l" marL="604519" indent="-302260" lvl="1">
              <a:lnSpc>
                <a:spcPts val="3919"/>
              </a:lnSpc>
              <a:buFont typeface="Arial"/>
              <a:buChar char="•"/>
            </a:pPr>
            <a:r>
              <a:rPr lang="en-US" sz="2799">
                <a:solidFill>
                  <a:srgbClr val="000000"/>
                </a:solidFill>
                <a:latin typeface="Alegreya"/>
                <a:ea typeface="Alegreya"/>
                <a:cs typeface="Alegreya"/>
                <a:sym typeface="Alegreya"/>
              </a:rPr>
              <a:t>Scraped 1000 "hot" posts and all associated comments.</a:t>
            </a:r>
          </a:p>
          <a:p>
            <a:pPr algn="l" marL="604519" indent="-302260" lvl="1">
              <a:lnSpc>
                <a:spcPts val="3919"/>
              </a:lnSpc>
              <a:buFont typeface="Arial"/>
              <a:buChar char="•"/>
            </a:pPr>
            <a:r>
              <a:rPr lang="en-US" sz="2799">
                <a:solidFill>
                  <a:srgbClr val="000000"/>
                </a:solidFill>
                <a:latin typeface="Alegreya"/>
                <a:ea typeface="Alegreya"/>
                <a:cs typeface="Alegreya"/>
                <a:sym typeface="Alegreya"/>
              </a:rPr>
              <a:t>Extracted essential post metadata for comprehensive analysis.</a:t>
            </a:r>
          </a:p>
        </p:txBody>
      </p:sp>
      <p:sp>
        <p:nvSpPr>
          <p:cNvPr name="TextBox 19" id="19"/>
          <p:cNvSpPr txBox="true"/>
          <p:nvPr/>
        </p:nvSpPr>
        <p:spPr>
          <a:xfrm rot="0">
            <a:off x="4831212" y="8503050"/>
            <a:ext cx="11976222" cy="481330"/>
          </a:xfrm>
          <a:prstGeom prst="rect">
            <a:avLst/>
          </a:prstGeom>
        </p:spPr>
        <p:txBody>
          <a:bodyPr anchor="t" rtlCol="false" tIns="0" lIns="0" bIns="0" rIns="0">
            <a:spAutoFit/>
          </a:bodyPr>
          <a:lstStyle/>
          <a:p>
            <a:pPr algn="l">
              <a:lnSpc>
                <a:spcPts val="3919"/>
              </a:lnSpc>
            </a:pPr>
            <a:r>
              <a:rPr lang="en-US" sz="2799">
                <a:solidFill>
                  <a:srgbClr val="000000"/>
                </a:solidFill>
                <a:latin typeface="Alegreya"/>
                <a:ea typeface="Alegreya"/>
                <a:cs typeface="Alegreya"/>
                <a:sym typeface="Alegreya"/>
              </a:rPr>
              <a:t>Our raw dataset: </a:t>
            </a:r>
            <a:r>
              <a:rPr lang="en-US" sz="2799">
                <a:solidFill>
                  <a:srgbClr val="008A60"/>
                </a:solidFill>
                <a:latin typeface="Alegreya"/>
                <a:ea typeface="Alegreya"/>
                <a:cs typeface="Alegreya"/>
                <a:sym typeface="Alegreya"/>
              </a:rPr>
              <a:t> r_malaysia_comments.csv</a:t>
            </a:r>
          </a:p>
        </p:txBody>
      </p:sp>
      <p:sp>
        <p:nvSpPr>
          <p:cNvPr name="TextBox 20" id="20"/>
          <p:cNvSpPr txBox="true"/>
          <p:nvPr/>
        </p:nvSpPr>
        <p:spPr>
          <a:xfrm rot="0">
            <a:off x="1357836" y="8350650"/>
            <a:ext cx="2789523" cy="748029"/>
          </a:xfrm>
          <a:prstGeom prst="rect">
            <a:avLst/>
          </a:prstGeom>
        </p:spPr>
        <p:txBody>
          <a:bodyPr anchor="t" rtlCol="false" tIns="0" lIns="0" bIns="0" rIns="0">
            <a:spAutoFit/>
          </a:bodyPr>
          <a:lstStyle/>
          <a:p>
            <a:pPr algn="ctr">
              <a:lnSpc>
                <a:spcPts val="6020"/>
              </a:lnSpc>
            </a:pPr>
            <a:r>
              <a:rPr lang="en-US" sz="4300">
                <a:solidFill>
                  <a:srgbClr val="000000"/>
                </a:solidFill>
                <a:latin typeface="Bobby Jones"/>
                <a:ea typeface="Bobby Jones"/>
                <a:cs typeface="Bobby Jones"/>
                <a:sym typeface="Bobby Jones"/>
              </a:rPr>
              <a:t>Output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grpSp>
        <p:nvGrpSpPr>
          <p:cNvPr name="Group 3" id="3"/>
          <p:cNvGrpSpPr/>
          <p:nvPr/>
        </p:nvGrpSpPr>
        <p:grpSpPr>
          <a:xfrm rot="0">
            <a:off x="1693798" y="2835868"/>
            <a:ext cx="16205382" cy="1580013"/>
            <a:chOff x="0" y="0"/>
            <a:chExt cx="4268084" cy="416135"/>
          </a:xfrm>
        </p:grpSpPr>
        <p:sp>
          <p:nvSpPr>
            <p:cNvPr name="Freeform 4" id="4"/>
            <p:cNvSpPr/>
            <p:nvPr/>
          </p:nvSpPr>
          <p:spPr>
            <a:xfrm flipH="false" flipV="false" rot="0">
              <a:off x="0" y="0"/>
              <a:ext cx="4268084" cy="416135"/>
            </a:xfrm>
            <a:custGeom>
              <a:avLst/>
              <a:gdLst/>
              <a:ahLst/>
              <a:cxnLst/>
              <a:rect r="r" b="b" t="t" l="l"/>
              <a:pathLst>
                <a:path h="416135" w="4268084">
                  <a:moveTo>
                    <a:pt x="24365" y="0"/>
                  </a:moveTo>
                  <a:lnTo>
                    <a:pt x="4243719" y="0"/>
                  </a:lnTo>
                  <a:cubicBezTo>
                    <a:pt x="4257176" y="0"/>
                    <a:pt x="4268084" y="10908"/>
                    <a:pt x="4268084" y="24365"/>
                  </a:cubicBezTo>
                  <a:lnTo>
                    <a:pt x="4268084" y="391770"/>
                  </a:lnTo>
                  <a:cubicBezTo>
                    <a:pt x="4268084" y="405227"/>
                    <a:pt x="4257176" y="416135"/>
                    <a:pt x="4243719" y="416135"/>
                  </a:cubicBezTo>
                  <a:lnTo>
                    <a:pt x="24365" y="416135"/>
                  </a:lnTo>
                  <a:cubicBezTo>
                    <a:pt x="10908" y="416135"/>
                    <a:pt x="0" y="405227"/>
                    <a:pt x="0" y="391770"/>
                  </a:cubicBezTo>
                  <a:lnTo>
                    <a:pt x="0" y="24365"/>
                  </a:lnTo>
                  <a:cubicBezTo>
                    <a:pt x="0" y="10908"/>
                    <a:pt x="10908" y="0"/>
                    <a:pt x="24365" y="0"/>
                  </a:cubicBezTo>
                  <a:close/>
                </a:path>
              </a:pathLst>
            </a:custGeom>
            <a:solidFill>
              <a:srgbClr val="FFFFFF"/>
            </a:solidFill>
            <a:ln w="38100" cap="rnd">
              <a:solidFill>
                <a:srgbClr val="000000"/>
              </a:solidFill>
              <a:prstDash val="lgDash"/>
              <a:round/>
            </a:ln>
          </p:spPr>
        </p:sp>
        <p:sp>
          <p:nvSpPr>
            <p:cNvPr name="TextBox 5" id="5"/>
            <p:cNvSpPr txBox="true"/>
            <p:nvPr/>
          </p:nvSpPr>
          <p:spPr>
            <a:xfrm>
              <a:off x="0" y="-38100"/>
              <a:ext cx="4268084" cy="454235"/>
            </a:xfrm>
            <a:prstGeom prst="rect">
              <a:avLst/>
            </a:prstGeom>
          </p:spPr>
          <p:txBody>
            <a:bodyPr anchor="ctr" rtlCol="false" tIns="50800" lIns="50800" bIns="50800" rIns="50800"/>
            <a:lstStyle/>
            <a:p>
              <a:pPr algn="ctr" marL="410209" indent="-205105" lvl="1">
                <a:lnSpc>
                  <a:spcPts val="2659"/>
                </a:lnSpc>
                <a:buFont typeface="Arial"/>
                <a:buChar char="•"/>
              </a:pPr>
            </a:p>
          </p:txBody>
        </p:sp>
      </p:grpSp>
      <p:grpSp>
        <p:nvGrpSpPr>
          <p:cNvPr name="Group 6" id="6"/>
          <p:cNvGrpSpPr/>
          <p:nvPr/>
        </p:nvGrpSpPr>
        <p:grpSpPr>
          <a:xfrm rot="0">
            <a:off x="1703199" y="4777665"/>
            <a:ext cx="16195980" cy="3091393"/>
            <a:chOff x="0" y="0"/>
            <a:chExt cx="4265608" cy="814194"/>
          </a:xfrm>
        </p:grpSpPr>
        <p:sp>
          <p:nvSpPr>
            <p:cNvPr name="Freeform 7" id="7"/>
            <p:cNvSpPr/>
            <p:nvPr/>
          </p:nvSpPr>
          <p:spPr>
            <a:xfrm flipH="false" flipV="false" rot="0">
              <a:off x="0" y="0"/>
              <a:ext cx="4265608" cy="814194"/>
            </a:xfrm>
            <a:custGeom>
              <a:avLst/>
              <a:gdLst/>
              <a:ahLst/>
              <a:cxnLst/>
              <a:rect r="r" b="b" t="t" l="l"/>
              <a:pathLst>
                <a:path h="814194" w="4265608">
                  <a:moveTo>
                    <a:pt x="24379" y="0"/>
                  </a:moveTo>
                  <a:lnTo>
                    <a:pt x="4241229" y="0"/>
                  </a:lnTo>
                  <a:cubicBezTo>
                    <a:pt x="4254693" y="0"/>
                    <a:pt x="4265608" y="10915"/>
                    <a:pt x="4265608" y="24379"/>
                  </a:cubicBezTo>
                  <a:lnTo>
                    <a:pt x="4265608" y="789815"/>
                  </a:lnTo>
                  <a:cubicBezTo>
                    <a:pt x="4265608" y="803279"/>
                    <a:pt x="4254693" y="814194"/>
                    <a:pt x="4241229" y="814194"/>
                  </a:cubicBezTo>
                  <a:lnTo>
                    <a:pt x="24379" y="814194"/>
                  </a:lnTo>
                  <a:cubicBezTo>
                    <a:pt x="10915" y="814194"/>
                    <a:pt x="0" y="803279"/>
                    <a:pt x="0" y="789815"/>
                  </a:cubicBezTo>
                  <a:lnTo>
                    <a:pt x="0" y="24379"/>
                  </a:lnTo>
                  <a:cubicBezTo>
                    <a:pt x="0" y="10915"/>
                    <a:pt x="10915" y="0"/>
                    <a:pt x="24379" y="0"/>
                  </a:cubicBezTo>
                  <a:close/>
                </a:path>
              </a:pathLst>
            </a:custGeom>
            <a:solidFill>
              <a:srgbClr val="FFFFFF"/>
            </a:solidFill>
            <a:ln w="38100" cap="rnd">
              <a:solidFill>
                <a:srgbClr val="000000"/>
              </a:solidFill>
              <a:prstDash val="lgDash"/>
              <a:round/>
            </a:ln>
          </p:spPr>
        </p:sp>
        <p:sp>
          <p:nvSpPr>
            <p:cNvPr name="TextBox 8" id="8"/>
            <p:cNvSpPr txBox="true"/>
            <p:nvPr/>
          </p:nvSpPr>
          <p:spPr>
            <a:xfrm>
              <a:off x="0" y="-38100"/>
              <a:ext cx="4265608" cy="852294"/>
            </a:xfrm>
            <a:prstGeom prst="rect">
              <a:avLst/>
            </a:prstGeom>
          </p:spPr>
          <p:txBody>
            <a:bodyPr anchor="ctr" rtlCol="false" tIns="50800" lIns="50800" bIns="50800" rIns="50800"/>
            <a:lstStyle/>
            <a:p>
              <a:pPr algn="ctr" marL="410209" indent="-205105" lvl="1">
                <a:lnSpc>
                  <a:spcPts val="2659"/>
                </a:lnSpc>
                <a:buFont typeface="Arial"/>
                <a:buChar char="•"/>
              </a:pPr>
            </a:p>
          </p:txBody>
        </p:sp>
      </p:grpSp>
      <p:grpSp>
        <p:nvGrpSpPr>
          <p:cNvPr name="Group 9" id="9"/>
          <p:cNvGrpSpPr/>
          <p:nvPr/>
        </p:nvGrpSpPr>
        <p:grpSpPr>
          <a:xfrm rot="0">
            <a:off x="1693798" y="8239146"/>
            <a:ext cx="16195980" cy="1555636"/>
            <a:chOff x="0" y="0"/>
            <a:chExt cx="4265608" cy="409715"/>
          </a:xfrm>
        </p:grpSpPr>
        <p:sp>
          <p:nvSpPr>
            <p:cNvPr name="Freeform 10" id="10"/>
            <p:cNvSpPr/>
            <p:nvPr/>
          </p:nvSpPr>
          <p:spPr>
            <a:xfrm flipH="false" flipV="false" rot="0">
              <a:off x="0" y="0"/>
              <a:ext cx="4265608" cy="409715"/>
            </a:xfrm>
            <a:custGeom>
              <a:avLst/>
              <a:gdLst/>
              <a:ahLst/>
              <a:cxnLst/>
              <a:rect r="r" b="b" t="t" l="l"/>
              <a:pathLst>
                <a:path h="409715" w="4265608">
                  <a:moveTo>
                    <a:pt x="24379" y="0"/>
                  </a:moveTo>
                  <a:lnTo>
                    <a:pt x="4241229" y="0"/>
                  </a:lnTo>
                  <a:cubicBezTo>
                    <a:pt x="4254693" y="0"/>
                    <a:pt x="4265608" y="10915"/>
                    <a:pt x="4265608" y="24379"/>
                  </a:cubicBezTo>
                  <a:lnTo>
                    <a:pt x="4265608" y="385336"/>
                  </a:lnTo>
                  <a:cubicBezTo>
                    <a:pt x="4265608" y="398800"/>
                    <a:pt x="4254693" y="409715"/>
                    <a:pt x="4241229" y="409715"/>
                  </a:cubicBezTo>
                  <a:lnTo>
                    <a:pt x="24379" y="409715"/>
                  </a:lnTo>
                  <a:cubicBezTo>
                    <a:pt x="17913" y="409715"/>
                    <a:pt x="11712" y="407146"/>
                    <a:pt x="7140" y="402574"/>
                  </a:cubicBezTo>
                  <a:cubicBezTo>
                    <a:pt x="2568" y="398002"/>
                    <a:pt x="0" y="391802"/>
                    <a:pt x="0" y="385336"/>
                  </a:cubicBezTo>
                  <a:lnTo>
                    <a:pt x="0" y="24379"/>
                  </a:lnTo>
                  <a:cubicBezTo>
                    <a:pt x="0" y="10915"/>
                    <a:pt x="10915" y="0"/>
                    <a:pt x="24379" y="0"/>
                  </a:cubicBezTo>
                  <a:close/>
                </a:path>
              </a:pathLst>
            </a:custGeom>
            <a:solidFill>
              <a:srgbClr val="FFFFFF"/>
            </a:solidFill>
            <a:ln w="38100" cap="rnd">
              <a:solidFill>
                <a:srgbClr val="000000"/>
              </a:solidFill>
              <a:prstDash val="lgDash"/>
              <a:round/>
            </a:ln>
          </p:spPr>
        </p:sp>
        <p:sp>
          <p:nvSpPr>
            <p:cNvPr name="TextBox 11" id="11"/>
            <p:cNvSpPr txBox="true"/>
            <p:nvPr/>
          </p:nvSpPr>
          <p:spPr>
            <a:xfrm>
              <a:off x="0" y="-38100"/>
              <a:ext cx="4265608" cy="447815"/>
            </a:xfrm>
            <a:prstGeom prst="rect">
              <a:avLst/>
            </a:prstGeom>
          </p:spPr>
          <p:txBody>
            <a:bodyPr anchor="ctr" rtlCol="false" tIns="50800" lIns="50800" bIns="50800" rIns="50800"/>
            <a:lstStyle/>
            <a:p>
              <a:pPr algn="ctr" marL="410209" indent="-205105" lvl="1">
                <a:lnSpc>
                  <a:spcPts val="2659"/>
                </a:lnSpc>
                <a:buFont typeface="Arial"/>
                <a:buChar char="•"/>
              </a:pPr>
            </a:p>
          </p:txBody>
        </p:sp>
      </p:grpSp>
      <p:sp>
        <p:nvSpPr>
          <p:cNvPr name="Freeform 12" id="12"/>
          <p:cNvSpPr/>
          <p:nvPr/>
        </p:nvSpPr>
        <p:spPr>
          <a:xfrm flipH="false" flipV="false" rot="-533873">
            <a:off x="2121741" y="523856"/>
            <a:ext cx="1976608" cy="1976608"/>
          </a:xfrm>
          <a:custGeom>
            <a:avLst/>
            <a:gdLst/>
            <a:ahLst/>
            <a:cxnLst/>
            <a:rect r="r" b="b" t="t" l="l"/>
            <a:pathLst>
              <a:path h="1976608" w="1976608">
                <a:moveTo>
                  <a:pt x="0" y="0"/>
                </a:moveTo>
                <a:lnTo>
                  <a:pt x="1976609" y="0"/>
                </a:lnTo>
                <a:lnTo>
                  <a:pt x="1976609" y="1976609"/>
                </a:lnTo>
                <a:lnTo>
                  <a:pt x="0" y="19766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7046245" y="9098679"/>
            <a:ext cx="1241755" cy="1228208"/>
          </a:xfrm>
          <a:custGeom>
            <a:avLst/>
            <a:gdLst/>
            <a:ahLst/>
            <a:cxnLst/>
            <a:rect r="r" b="b" t="t" l="l"/>
            <a:pathLst>
              <a:path h="1228208" w="1241755">
                <a:moveTo>
                  <a:pt x="0" y="0"/>
                </a:moveTo>
                <a:lnTo>
                  <a:pt x="1241755" y="0"/>
                </a:lnTo>
                <a:lnTo>
                  <a:pt x="1241755" y="1228208"/>
                </a:lnTo>
                <a:lnTo>
                  <a:pt x="0" y="12282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3443136" y="8535634"/>
            <a:ext cx="14230574" cy="905510"/>
          </a:xfrm>
          <a:prstGeom prst="rect">
            <a:avLst/>
          </a:prstGeom>
        </p:spPr>
        <p:txBody>
          <a:bodyPr anchor="t" rtlCol="false" tIns="0" lIns="0" bIns="0" rIns="0">
            <a:spAutoFit/>
          </a:bodyPr>
          <a:lstStyle/>
          <a:p>
            <a:pPr algn="l">
              <a:lnSpc>
                <a:spcPts val="3640"/>
              </a:lnSpc>
            </a:pPr>
            <a:r>
              <a:rPr lang="en-US" sz="2600">
                <a:solidFill>
                  <a:srgbClr val="000000"/>
                </a:solidFill>
                <a:latin typeface="Alegreya"/>
                <a:ea typeface="Alegreya"/>
                <a:cs typeface="Alegreya"/>
                <a:sym typeface="Alegreya"/>
              </a:rPr>
              <a:t>Our cleaned dataset: </a:t>
            </a:r>
            <a:r>
              <a:rPr lang="en-US" sz="2600">
                <a:solidFill>
                  <a:srgbClr val="008A60"/>
                </a:solidFill>
                <a:latin typeface="Alegreya"/>
                <a:ea typeface="Alegreya"/>
                <a:cs typeface="Alegreya"/>
                <a:sym typeface="Alegreya"/>
              </a:rPr>
              <a:t>cleaned_r_malaysia_comments.csv </a:t>
            </a:r>
          </a:p>
          <a:p>
            <a:pPr algn="l">
              <a:lnSpc>
                <a:spcPts val="3640"/>
              </a:lnSpc>
            </a:pPr>
            <a:r>
              <a:rPr lang="en-US" sz="2600" i="true">
                <a:solidFill>
                  <a:srgbClr val="000000"/>
                </a:solidFill>
                <a:latin typeface="Alegreya Italics"/>
                <a:ea typeface="Alegreya Italics"/>
                <a:cs typeface="Alegreya Italics"/>
                <a:sym typeface="Alegreya Italics"/>
              </a:rPr>
              <a:t> (Ready for subsequent model training)</a:t>
            </a:r>
          </a:p>
        </p:txBody>
      </p:sp>
      <p:sp>
        <p:nvSpPr>
          <p:cNvPr name="Freeform 15" id="15"/>
          <p:cNvSpPr/>
          <p:nvPr/>
        </p:nvSpPr>
        <p:spPr>
          <a:xfrm flipH="false" flipV="false" rot="230736">
            <a:off x="13313503" y="231727"/>
            <a:ext cx="3822922" cy="2560868"/>
          </a:xfrm>
          <a:custGeom>
            <a:avLst/>
            <a:gdLst/>
            <a:ahLst/>
            <a:cxnLst/>
            <a:rect r="r" b="b" t="t" l="l"/>
            <a:pathLst>
              <a:path h="2560868" w="3822922">
                <a:moveTo>
                  <a:pt x="0" y="0"/>
                </a:moveTo>
                <a:lnTo>
                  <a:pt x="3822922" y="0"/>
                </a:lnTo>
                <a:lnTo>
                  <a:pt x="3822922" y="2560867"/>
                </a:lnTo>
                <a:lnTo>
                  <a:pt x="0" y="2560867"/>
                </a:lnTo>
                <a:lnTo>
                  <a:pt x="0" y="0"/>
                </a:lnTo>
                <a:close/>
              </a:path>
            </a:pathLst>
          </a:custGeom>
          <a:blipFill>
            <a:blip r:embed="rId7"/>
            <a:stretch>
              <a:fillRect l="0" t="0" r="0" b="0"/>
            </a:stretch>
          </a:blipFill>
        </p:spPr>
      </p:sp>
      <p:sp>
        <p:nvSpPr>
          <p:cNvPr name="TextBox 16" id="16"/>
          <p:cNvSpPr txBox="true"/>
          <p:nvPr/>
        </p:nvSpPr>
        <p:spPr>
          <a:xfrm rot="0">
            <a:off x="3679044" y="847725"/>
            <a:ext cx="10929913" cy="1419243"/>
          </a:xfrm>
          <a:prstGeom prst="rect">
            <a:avLst/>
          </a:prstGeom>
        </p:spPr>
        <p:txBody>
          <a:bodyPr anchor="t" rtlCol="false" tIns="0" lIns="0" bIns="0" rIns="0">
            <a:spAutoFit/>
          </a:bodyPr>
          <a:lstStyle/>
          <a:p>
            <a:pPr algn="ctr">
              <a:lnSpc>
                <a:spcPts val="11432"/>
              </a:lnSpc>
            </a:pPr>
            <a:r>
              <a:rPr lang="en-US" sz="8165">
                <a:solidFill>
                  <a:srgbClr val="000000"/>
                </a:solidFill>
                <a:latin typeface="Bobby Jones"/>
                <a:ea typeface="Bobby Jones"/>
                <a:cs typeface="Bobby Jones"/>
                <a:sym typeface="Bobby Jones"/>
              </a:rPr>
              <a:t>NLP Preprocessing</a:t>
            </a:r>
          </a:p>
        </p:txBody>
      </p:sp>
      <p:sp>
        <p:nvSpPr>
          <p:cNvPr name="TextBox 17" id="17"/>
          <p:cNvSpPr txBox="true"/>
          <p:nvPr/>
        </p:nvSpPr>
        <p:spPr>
          <a:xfrm rot="0">
            <a:off x="219038" y="3264938"/>
            <a:ext cx="2832496" cy="662939"/>
          </a:xfrm>
          <a:prstGeom prst="rect">
            <a:avLst/>
          </a:prstGeom>
        </p:spPr>
        <p:txBody>
          <a:bodyPr anchor="t" rtlCol="false" tIns="0" lIns="0" bIns="0" rIns="0">
            <a:spAutoFit/>
          </a:bodyPr>
          <a:lstStyle/>
          <a:p>
            <a:pPr algn="ctr">
              <a:lnSpc>
                <a:spcPts val="5460"/>
              </a:lnSpc>
            </a:pPr>
            <a:r>
              <a:rPr lang="en-US" sz="3900">
                <a:solidFill>
                  <a:srgbClr val="000000"/>
                </a:solidFill>
                <a:latin typeface="Bobby Jones"/>
                <a:ea typeface="Bobby Jones"/>
                <a:cs typeface="Bobby Jones"/>
                <a:sym typeface="Bobby Jones"/>
              </a:rPr>
              <a:t>CHALLENGES</a:t>
            </a:r>
          </a:p>
        </p:txBody>
      </p:sp>
      <p:sp>
        <p:nvSpPr>
          <p:cNvPr name="TextBox 18" id="18"/>
          <p:cNvSpPr txBox="true"/>
          <p:nvPr/>
        </p:nvSpPr>
        <p:spPr>
          <a:xfrm rot="0">
            <a:off x="3110046" y="3153178"/>
            <a:ext cx="14266278" cy="905510"/>
          </a:xfrm>
          <a:prstGeom prst="rect">
            <a:avLst/>
          </a:prstGeom>
        </p:spPr>
        <p:txBody>
          <a:bodyPr anchor="t" rtlCol="false" tIns="0" lIns="0" bIns="0" rIns="0">
            <a:spAutoFit/>
          </a:bodyPr>
          <a:lstStyle/>
          <a:p>
            <a:pPr algn="l" marL="561344" indent="-280672" lvl="1">
              <a:lnSpc>
                <a:spcPts val="3640"/>
              </a:lnSpc>
              <a:buFont typeface="Arial"/>
              <a:buChar char="•"/>
            </a:pPr>
            <a:r>
              <a:rPr lang="en-US" sz="2600">
                <a:solidFill>
                  <a:srgbClr val="000000"/>
                </a:solidFill>
                <a:latin typeface="Alegreya"/>
                <a:ea typeface="Alegreya"/>
                <a:cs typeface="Alegreya"/>
                <a:sym typeface="Alegreya"/>
              </a:rPr>
              <a:t>Raw text is inherently noisy and unsuitable for direct machine learning model input. </a:t>
            </a:r>
          </a:p>
          <a:p>
            <a:pPr algn="l" marL="561344" indent="-280672" lvl="1">
              <a:lnSpc>
                <a:spcPts val="3640"/>
              </a:lnSpc>
              <a:buFont typeface="Arial"/>
              <a:buChar char="•"/>
            </a:pPr>
            <a:r>
              <a:rPr lang="en-US" sz="2600">
                <a:solidFill>
                  <a:srgbClr val="000000"/>
                </a:solidFill>
                <a:latin typeface="Alegreya"/>
                <a:ea typeface="Alegreya"/>
                <a:cs typeface="Alegreya"/>
                <a:sym typeface="Alegreya"/>
              </a:rPr>
              <a:t>E</a:t>
            </a:r>
            <a:r>
              <a:rPr lang="en-US" sz="2600">
                <a:solidFill>
                  <a:srgbClr val="000000"/>
                </a:solidFill>
                <a:latin typeface="Alegreya"/>
                <a:ea typeface="Alegreya"/>
                <a:cs typeface="Alegreya"/>
                <a:sym typeface="Alegreya"/>
              </a:rPr>
              <a:t>lements like URLs, emojis, varied punctuation, and common "filler" words.</a:t>
            </a:r>
          </a:p>
        </p:txBody>
      </p:sp>
      <p:sp>
        <p:nvSpPr>
          <p:cNvPr name="TextBox 19" id="19"/>
          <p:cNvSpPr txBox="true"/>
          <p:nvPr/>
        </p:nvSpPr>
        <p:spPr>
          <a:xfrm rot="0">
            <a:off x="506345" y="5936012"/>
            <a:ext cx="2393708" cy="688974"/>
          </a:xfrm>
          <a:prstGeom prst="rect">
            <a:avLst/>
          </a:prstGeom>
        </p:spPr>
        <p:txBody>
          <a:bodyPr anchor="t" rtlCol="false" tIns="0" lIns="0" bIns="0" rIns="0">
            <a:spAutoFit/>
          </a:bodyPr>
          <a:lstStyle/>
          <a:p>
            <a:pPr algn="ctr">
              <a:lnSpc>
                <a:spcPts val="5600"/>
              </a:lnSpc>
            </a:pPr>
            <a:r>
              <a:rPr lang="en-US" sz="4000">
                <a:solidFill>
                  <a:srgbClr val="000000"/>
                </a:solidFill>
                <a:latin typeface="Bobby Jones"/>
                <a:ea typeface="Bobby Jones"/>
                <a:cs typeface="Bobby Jones"/>
                <a:sym typeface="Bobby Jones"/>
              </a:rPr>
              <a:t>Solution</a:t>
            </a:r>
          </a:p>
        </p:txBody>
      </p:sp>
      <p:sp>
        <p:nvSpPr>
          <p:cNvPr name="TextBox 20" id="20"/>
          <p:cNvSpPr txBox="true"/>
          <p:nvPr/>
        </p:nvSpPr>
        <p:spPr>
          <a:xfrm rot="0">
            <a:off x="3110046" y="4927632"/>
            <a:ext cx="14563665" cy="2734310"/>
          </a:xfrm>
          <a:prstGeom prst="rect">
            <a:avLst/>
          </a:prstGeom>
        </p:spPr>
        <p:txBody>
          <a:bodyPr anchor="t" rtlCol="false" tIns="0" lIns="0" bIns="0" rIns="0">
            <a:spAutoFit/>
          </a:bodyPr>
          <a:lstStyle/>
          <a:p>
            <a:pPr algn="l" marL="561344" indent="-280672" lvl="1">
              <a:lnSpc>
                <a:spcPts val="3640"/>
              </a:lnSpc>
              <a:buFont typeface="Arial"/>
              <a:buChar char="•"/>
            </a:pPr>
            <a:r>
              <a:rPr lang="en-US" b="true" sz="2600">
                <a:solidFill>
                  <a:srgbClr val="000000"/>
                </a:solidFill>
                <a:latin typeface="Alegreya Bold"/>
                <a:ea typeface="Alegreya Bold"/>
                <a:cs typeface="Alegreya Bold"/>
                <a:sym typeface="Alegreya Bold"/>
              </a:rPr>
              <a:t>Lowercasing</a:t>
            </a:r>
            <a:r>
              <a:rPr lang="en-US" sz="2600">
                <a:solidFill>
                  <a:srgbClr val="000000"/>
                </a:solidFill>
                <a:latin typeface="Alegreya"/>
                <a:ea typeface="Alegreya"/>
                <a:cs typeface="Alegreya"/>
                <a:sym typeface="Alegreya"/>
              </a:rPr>
              <a:t>: Standardized all text to a uniform lowercase.</a:t>
            </a:r>
          </a:p>
          <a:p>
            <a:pPr algn="l" marL="561344" indent="-280672" lvl="1">
              <a:lnSpc>
                <a:spcPts val="3640"/>
              </a:lnSpc>
              <a:buFont typeface="Arial"/>
              <a:buChar char="•"/>
            </a:pPr>
            <a:r>
              <a:rPr lang="en-US" b="true" sz="2600">
                <a:solidFill>
                  <a:srgbClr val="000000"/>
                </a:solidFill>
                <a:latin typeface="Alegreya Bold"/>
                <a:ea typeface="Alegreya Bold"/>
                <a:cs typeface="Alegreya Bold"/>
                <a:sym typeface="Alegreya Bold"/>
              </a:rPr>
              <a:t>URL &amp; Emoji Removal: </a:t>
            </a:r>
            <a:r>
              <a:rPr lang="en-US" sz="2600">
                <a:solidFill>
                  <a:srgbClr val="000000"/>
                </a:solidFill>
                <a:latin typeface="Alegreya"/>
                <a:ea typeface="Alegreya"/>
                <a:cs typeface="Alegreya"/>
                <a:sym typeface="Alegreya"/>
              </a:rPr>
              <a:t>Eliminated web links and emojis.</a:t>
            </a:r>
          </a:p>
          <a:p>
            <a:pPr algn="l" marL="561344" indent="-280672" lvl="1">
              <a:lnSpc>
                <a:spcPts val="3640"/>
              </a:lnSpc>
              <a:buFont typeface="Arial"/>
              <a:buChar char="•"/>
            </a:pPr>
            <a:r>
              <a:rPr lang="en-US" b="true" sz="2600">
                <a:solidFill>
                  <a:srgbClr val="000000"/>
                </a:solidFill>
                <a:latin typeface="Alegreya Bold"/>
                <a:ea typeface="Alegreya Bold"/>
                <a:cs typeface="Alegreya Bold"/>
                <a:sym typeface="Alegreya Bold"/>
              </a:rPr>
              <a:t>Punctuation &amp; Number Removal:</a:t>
            </a:r>
            <a:r>
              <a:rPr lang="en-US" sz="2600">
                <a:solidFill>
                  <a:srgbClr val="000000"/>
                </a:solidFill>
                <a:latin typeface="Alegreya"/>
                <a:ea typeface="Alegreya"/>
                <a:cs typeface="Alegreya"/>
                <a:sym typeface="Alegreya"/>
              </a:rPr>
              <a:t> Cleaned out non-alphabetic characters.</a:t>
            </a:r>
          </a:p>
          <a:p>
            <a:pPr algn="l" marL="561344" indent="-280672" lvl="1">
              <a:lnSpc>
                <a:spcPts val="3640"/>
              </a:lnSpc>
              <a:buFont typeface="Arial"/>
              <a:buChar char="•"/>
            </a:pPr>
            <a:r>
              <a:rPr lang="en-US" b="true" sz="2600">
                <a:solidFill>
                  <a:srgbClr val="000000"/>
                </a:solidFill>
                <a:latin typeface="Alegreya Bold"/>
                <a:ea typeface="Alegreya Bold"/>
                <a:cs typeface="Alegreya Bold"/>
                <a:sym typeface="Alegreya Bold"/>
              </a:rPr>
              <a:t>Tokenization:</a:t>
            </a:r>
            <a:r>
              <a:rPr lang="en-US" sz="2600">
                <a:solidFill>
                  <a:srgbClr val="000000"/>
                </a:solidFill>
                <a:latin typeface="Alegreya"/>
                <a:ea typeface="Alegreya"/>
                <a:cs typeface="Alegreya"/>
                <a:sym typeface="Alegreya"/>
              </a:rPr>
              <a:t> Broke down continuous text into individual words.</a:t>
            </a:r>
          </a:p>
          <a:p>
            <a:pPr algn="l" marL="561344" indent="-280672" lvl="1">
              <a:lnSpc>
                <a:spcPts val="3640"/>
              </a:lnSpc>
              <a:buFont typeface="Arial"/>
              <a:buChar char="•"/>
            </a:pPr>
            <a:r>
              <a:rPr lang="en-US" b="true" sz="2600">
                <a:solidFill>
                  <a:srgbClr val="000000"/>
                </a:solidFill>
                <a:latin typeface="Alegreya Bold"/>
                <a:ea typeface="Alegreya Bold"/>
                <a:cs typeface="Alegreya Bold"/>
                <a:sym typeface="Alegreya Bold"/>
              </a:rPr>
              <a:t>Stopword Removal:</a:t>
            </a:r>
            <a:r>
              <a:rPr lang="en-US" sz="2600">
                <a:solidFill>
                  <a:srgbClr val="000000"/>
                </a:solidFill>
                <a:latin typeface="Alegreya"/>
                <a:ea typeface="Alegreya"/>
                <a:cs typeface="Alegreya"/>
                <a:sym typeface="Alegreya"/>
              </a:rPr>
              <a:t> Filtered out common, less informative words using NLTK's English stopwords.</a:t>
            </a:r>
          </a:p>
          <a:p>
            <a:pPr algn="l" marL="561344" indent="-280672" lvl="1">
              <a:lnSpc>
                <a:spcPts val="3640"/>
              </a:lnSpc>
              <a:buFont typeface="Arial"/>
              <a:buChar char="•"/>
            </a:pPr>
            <a:r>
              <a:rPr lang="en-US" b="true" sz="2600">
                <a:solidFill>
                  <a:srgbClr val="000000"/>
                </a:solidFill>
                <a:latin typeface="Alegreya Bold"/>
                <a:ea typeface="Alegreya Bold"/>
                <a:cs typeface="Alegreya Bold"/>
                <a:sym typeface="Alegreya Bold"/>
              </a:rPr>
              <a:t>Lemmatization:</a:t>
            </a:r>
            <a:r>
              <a:rPr lang="en-US" sz="2600">
                <a:solidFill>
                  <a:srgbClr val="000000"/>
                </a:solidFill>
                <a:latin typeface="Alegreya"/>
                <a:ea typeface="Alegreya"/>
                <a:cs typeface="Alegreya"/>
                <a:sym typeface="Alegreya"/>
              </a:rPr>
              <a:t> Reduced words to their base form (e.g., "running" to "run").</a:t>
            </a:r>
          </a:p>
        </p:txBody>
      </p:sp>
      <p:sp>
        <p:nvSpPr>
          <p:cNvPr name="TextBox 21" id="21"/>
          <p:cNvSpPr txBox="true"/>
          <p:nvPr/>
        </p:nvSpPr>
        <p:spPr>
          <a:xfrm rot="0">
            <a:off x="716337" y="8629614"/>
            <a:ext cx="1954921" cy="688974"/>
          </a:xfrm>
          <a:prstGeom prst="rect">
            <a:avLst/>
          </a:prstGeom>
        </p:spPr>
        <p:txBody>
          <a:bodyPr anchor="t" rtlCol="false" tIns="0" lIns="0" bIns="0" rIns="0">
            <a:spAutoFit/>
          </a:bodyPr>
          <a:lstStyle/>
          <a:p>
            <a:pPr algn="ctr">
              <a:lnSpc>
                <a:spcPts val="5600"/>
              </a:lnSpc>
            </a:pPr>
            <a:r>
              <a:rPr lang="en-US" sz="4000">
                <a:solidFill>
                  <a:srgbClr val="000000"/>
                </a:solidFill>
                <a:latin typeface="Bobby Jones"/>
                <a:ea typeface="Bobby Jones"/>
                <a:cs typeface="Bobby Jones"/>
                <a:sym typeface="Bobby Jones"/>
              </a:rPr>
              <a:t>Output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grpSp>
        <p:nvGrpSpPr>
          <p:cNvPr name="Group 3" id="3"/>
          <p:cNvGrpSpPr/>
          <p:nvPr/>
        </p:nvGrpSpPr>
        <p:grpSpPr>
          <a:xfrm rot="0">
            <a:off x="1423493" y="3902541"/>
            <a:ext cx="6751947" cy="5900270"/>
            <a:chOff x="0" y="0"/>
            <a:chExt cx="1302995" cy="1138637"/>
          </a:xfrm>
        </p:grpSpPr>
        <p:sp>
          <p:nvSpPr>
            <p:cNvPr name="Freeform 4" id="4"/>
            <p:cNvSpPr/>
            <p:nvPr/>
          </p:nvSpPr>
          <p:spPr>
            <a:xfrm flipH="false" flipV="false" rot="0">
              <a:off x="0" y="0"/>
              <a:ext cx="1302995" cy="1138637"/>
            </a:xfrm>
            <a:custGeom>
              <a:avLst/>
              <a:gdLst/>
              <a:ahLst/>
              <a:cxnLst/>
              <a:rect r="r" b="b" t="t" l="l"/>
              <a:pathLst>
                <a:path h="1138637" w="1302995">
                  <a:moveTo>
                    <a:pt x="58478" y="0"/>
                  </a:moveTo>
                  <a:lnTo>
                    <a:pt x="1244517" y="0"/>
                  </a:lnTo>
                  <a:cubicBezTo>
                    <a:pt x="1276813" y="0"/>
                    <a:pt x="1302995" y="26181"/>
                    <a:pt x="1302995" y="58478"/>
                  </a:cubicBezTo>
                  <a:lnTo>
                    <a:pt x="1302995" y="1080160"/>
                  </a:lnTo>
                  <a:cubicBezTo>
                    <a:pt x="1302995" y="1095669"/>
                    <a:pt x="1296834" y="1110543"/>
                    <a:pt x="1285867" y="1121510"/>
                  </a:cubicBezTo>
                  <a:cubicBezTo>
                    <a:pt x="1274900" y="1132476"/>
                    <a:pt x="1260026" y="1138637"/>
                    <a:pt x="1244517" y="1138637"/>
                  </a:cubicBezTo>
                  <a:lnTo>
                    <a:pt x="58478" y="1138637"/>
                  </a:lnTo>
                  <a:cubicBezTo>
                    <a:pt x="42968" y="1138637"/>
                    <a:pt x="28094" y="1132476"/>
                    <a:pt x="17128" y="1121510"/>
                  </a:cubicBezTo>
                  <a:cubicBezTo>
                    <a:pt x="6161" y="1110543"/>
                    <a:pt x="0" y="1095669"/>
                    <a:pt x="0" y="1080160"/>
                  </a:cubicBezTo>
                  <a:lnTo>
                    <a:pt x="0" y="58478"/>
                  </a:lnTo>
                  <a:cubicBezTo>
                    <a:pt x="0" y="42968"/>
                    <a:pt x="6161" y="28094"/>
                    <a:pt x="17128" y="17128"/>
                  </a:cubicBezTo>
                  <a:cubicBezTo>
                    <a:pt x="28094" y="6161"/>
                    <a:pt x="42968" y="0"/>
                    <a:pt x="58478" y="0"/>
                  </a:cubicBezTo>
                  <a:close/>
                </a:path>
              </a:pathLst>
            </a:custGeom>
            <a:solidFill>
              <a:srgbClr val="FFFFFF"/>
            </a:solidFill>
            <a:ln w="38100" cap="rnd">
              <a:solidFill>
                <a:srgbClr val="000000"/>
              </a:solidFill>
              <a:prstDash val="lgDash"/>
              <a:round/>
            </a:ln>
          </p:spPr>
        </p:sp>
        <p:sp>
          <p:nvSpPr>
            <p:cNvPr name="TextBox 5" id="5"/>
            <p:cNvSpPr txBox="true"/>
            <p:nvPr/>
          </p:nvSpPr>
          <p:spPr>
            <a:xfrm>
              <a:off x="0" y="-38100"/>
              <a:ext cx="1302995" cy="1176737"/>
            </a:xfrm>
            <a:prstGeom prst="rect">
              <a:avLst/>
            </a:prstGeom>
          </p:spPr>
          <p:txBody>
            <a:bodyPr anchor="ctr" rtlCol="false" tIns="69330" lIns="69330" bIns="69330" rIns="69330"/>
            <a:lstStyle/>
            <a:p>
              <a:pPr algn="ctr">
                <a:lnSpc>
                  <a:spcPts val="2660"/>
                </a:lnSpc>
              </a:pPr>
            </a:p>
          </p:txBody>
        </p:sp>
      </p:grpSp>
      <p:sp>
        <p:nvSpPr>
          <p:cNvPr name="Freeform 6" id="6"/>
          <p:cNvSpPr/>
          <p:nvPr/>
        </p:nvSpPr>
        <p:spPr>
          <a:xfrm flipH="false" flipV="false" rot="0">
            <a:off x="17046245" y="9098679"/>
            <a:ext cx="1241755" cy="1228208"/>
          </a:xfrm>
          <a:custGeom>
            <a:avLst/>
            <a:gdLst/>
            <a:ahLst/>
            <a:cxnLst/>
            <a:rect r="r" b="b" t="t" l="l"/>
            <a:pathLst>
              <a:path h="1228208" w="1241755">
                <a:moveTo>
                  <a:pt x="0" y="0"/>
                </a:moveTo>
                <a:lnTo>
                  <a:pt x="1241755" y="0"/>
                </a:lnTo>
                <a:lnTo>
                  <a:pt x="1241755" y="1228208"/>
                </a:lnTo>
                <a:lnTo>
                  <a:pt x="0" y="12282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702325" y="3902541"/>
            <a:ext cx="6751947" cy="5900270"/>
            <a:chOff x="0" y="0"/>
            <a:chExt cx="1302995" cy="1138637"/>
          </a:xfrm>
        </p:grpSpPr>
        <p:sp>
          <p:nvSpPr>
            <p:cNvPr name="Freeform 8" id="8"/>
            <p:cNvSpPr/>
            <p:nvPr/>
          </p:nvSpPr>
          <p:spPr>
            <a:xfrm flipH="false" flipV="false" rot="0">
              <a:off x="0" y="0"/>
              <a:ext cx="1302995" cy="1138637"/>
            </a:xfrm>
            <a:custGeom>
              <a:avLst/>
              <a:gdLst/>
              <a:ahLst/>
              <a:cxnLst/>
              <a:rect r="r" b="b" t="t" l="l"/>
              <a:pathLst>
                <a:path h="1138637" w="1302995">
                  <a:moveTo>
                    <a:pt x="58478" y="0"/>
                  </a:moveTo>
                  <a:lnTo>
                    <a:pt x="1244517" y="0"/>
                  </a:lnTo>
                  <a:cubicBezTo>
                    <a:pt x="1276813" y="0"/>
                    <a:pt x="1302995" y="26181"/>
                    <a:pt x="1302995" y="58478"/>
                  </a:cubicBezTo>
                  <a:lnTo>
                    <a:pt x="1302995" y="1080160"/>
                  </a:lnTo>
                  <a:cubicBezTo>
                    <a:pt x="1302995" y="1095669"/>
                    <a:pt x="1296834" y="1110543"/>
                    <a:pt x="1285867" y="1121510"/>
                  </a:cubicBezTo>
                  <a:cubicBezTo>
                    <a:pt x="1274900" y="1132476"/>
                    <a:pt x="1260026" y="1138637"/>
                    <a:pt x="1244517" y="1138637"/>
                  </a:cubicBezTo>
                  <a:lnTo>
                    <a:pt x="58478" y="1138637"/>
                  </a:lnTo>
                  <a:cubicBezTo>
                    <a:pt x="42968" y="1138637"/>
                    <a:pt x="28094" y="1132476"/>
                    <a:pt x="17128" y="1121510"/>
                  </a:cubicBezTo>
                  <a:cubicBezTo>
                    <a:pt x="6161" y="1110543"/>
                    <a:pt x="0" y="1095669"/>
                    <a:pt x="0" y="1080160"/>
                  </a:cubicBezTo>
                  <a:lnTo>
                    <a:pt x="0" y="58478"/>
                  </a:lnTo>
                  <a:cubicBezTo>
                    <a:pt x="0" y="42968"/>
                    <a:pt x="6161" y="28094"/>
                    <a:pt x="17128" y="17128"/>
                  </a:cubicBezTo>
                  <a:cubicBezTo>
                    <a:pt x="28094" y="6161"/>
                    <a:pt x="42968" y="0"/>
                    <a:pt x="58478" y="0"/>
                  </a:cubicBezTo>
                  <a:close/>
                </a:path>
              </a:pathLst>
            </a:custGeom>
            <a:solidFill>
              <a:srgbClr val="FFFFFF"/>
            </a:solidFill>
            <a:ln w="38100" cap="rnd">
              <a:solidFill>
                <a:srgbClr val="000000"/>
              </a:solidFill>
              <a:prstDash val="lgDash"/>
              <a:round/>
            </a:ln>
          </p:spPr>
        </p:sp>
        <p:sp>
          <p:nvSpPr>
            <p:cNvPr name="TextBox 9" id="9"/>
            <p:cNvSpPr txBox="true"/>
            <p:nvPr/>
          </p:nvSpPr>
          <p:spPr>
            <a:xfrm>
              <a:off x="0" y="-38100"/>
              <a:ext cx="1302995" cy="1176737"/>
            </a:xfrm>
            <a:prstGeom prst="rect">
              <a:avLst/>
            </a:prstGeom>
          </p:spPr>
          <p:txBody>
            <a:bodyPr anchor="ctr" rtlCol="false" tIns="69330" lIns="69330" bIns="69330" rIns="69330"/>
            <a:lstStyle/>
            <a:p>
              <a:pPr algn="ctr">
                <a:lnSpc>
                  <a:spcPts val="2660"/>
                </a:lnSpc>
              </a:pPr>
            </a:p>
          </p:txBody>
        </p:sp>
      </p:grpSp>
      <p:sp>
        <p:nvSpPr>
          <p:cNvPr name="Freeform 10" id="10"/>
          <p:cNvSpPr/>
          <p:nvPr/>
        </p:nvSpPr>
        <p:spPr>
          <a:xfrm flipH="false" flipV="false" rot="0">
            <a:off x="1028700" y="260178"/>
            <a:ext cx="2568673" cy="2507959"/>
          </a:xfrm>
          <a:custGeom>
            <a:avLst/>
            <a:gdLst/>
            <a:ahLst/>
            <a:cxnLst/>
            <a:rect r="r" b="b" t="t" l="l"/>
            <a:pathLst>
              <a:path h="2507959" w="2568673">
                <a:moveTo>
                  <a:pt x="0" y="0"/>
                </a:moveTo>
                <a:lnTo>
                  <a:pt x="2568673" y="0"/>
                </a:lnTo>
                <a:lnTo>
                  <a:pt x="2568673" y="2507959"/>
                </a:lnTo>
                <a:lnTo>
                  <a:pt x="0" y="25079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4952446" y="522718"/>
            <a:ext cx="2093800" cy="1933909"/>
          </a:xfrm>
          <a:custGeom>
            <a:avLst/>
            <a:gdLst/>
            <a:ahLst/>
            <a:cxnLst/>
            <a:rect r="r" b="b" t="t" l="l"/>
            <a:pathLst>
              <a:path h="1933909" w="2093800">
                <a:moveTo>
                  <a:pt x="0" y="0"/>
                </a:moveTo>
                <a:lnTo>
                  <a:pt x="2093799" y="0"/>
                </a:lnTo>
                <a:lnTo>
                  <a:pt x="2093799" y="1933909"/>
                </a:lnTo>
                <a:lnTo>
                  <a:pt x="0" y="19339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6032696" y="7118336"/>
            <a:ext cx="1645680" cy="2216404"/>
          </a:xfrm>
          <a:custGeom>
            <a:avLst/>
            <a:gdLst/>
            <a:ahLst/>
            <a:cxnLst/>
            <a:rect r="r" b="b" t="t" l="l"/>
            <a:pathLst>
              <a:path h="2216404" w="1645680">
                <a:moveTo>
                  <a:pt x="0" y="0"/>
                </a:moveTo>
                <a:lnTo>
                  <a:pt x="1645679" y="0"/>
                </a:lnTo>
                <a:lnTo>
                  <a:pt x="1645679" y="2216404"/>
                </a:lnTo>
                <a:lnTo>
                  <a:pt x="0" y="2216404"/>
                </a:lnTo>
                <a:lnTo>
                  <a:pt x="0" y="0"/>
                </a:lnTo>
                <a:close/>
              </a:path>
            </a:pathLst>
          </a:custGeom>
          <a:blipFill>
            <a:blip r:embed="rId9"/>
            <a:stretch>
              <a:fillRect l="0" t="0" r="0" b="0"/>
            </a:stretch>
          </a:blipFill>
        </p:spPr>
      </p:sp>
      <p:sp>
        <p:nvSpPr>
          <p:cNvPr name="TextBox 13" id="13"/>
          <p:cNvSpPr txBox="true"/>
          <p:nvPr/>
        </p:nvSpPr>
        <p:spPr>
          <a:xfrm rot="0">
            <a:off x="3679044" y="885825"/>
            <a:ext cx="10929913" cy="1113790"/>
          </a:xfrm>
          <a:prstGeom prst="rect">
            <a:avLst/>
          </a:prstGeom>
        </p:spPr>
        <p:txBody>
          <a:bodyPr anchor="t" rtlCol="false" tIns="0" lIns="0" bIns="0" rIns="0">
            <a:spAutoFit/>
          </a:bodyPr>
          <a:lstStyle/>
          <a:p>
            <a:pPr algn="ctr">
              <a:lnSpc>
                <a:spcPts val="8959"/>
              </a:lnSpc>
            </a:pPr>
            <a:r>
              <a:rPr lang="en-US" sz="6399">
                <a:solidFill>
                  <a:srgbClr val="000000"/>
                </a:solidFill>
                <a:latin typeface="Bobby Jones"/>
                <a:ea typeface="Bobby Jones"/>
                <a:cs typeface="Bobby Jones"/>
                <a:sym typeface="Bobby Jones"/>
              </a:rPr>
              <a:t>Sentiment Model Development</a:t>
            </a:r>
          </a:p>
        </p:txBody>
      </p:sp>
      <p:sp>
        <p:nvSpPr>
          <p:cNvPr name="TextBox 14" id="14"/>
          <p:cNvSpPr txBox="true"/>
          <p:nvPr/>
        </p:nvSpPr>
        <p:spPr>
          <a:xfrm rot="0">
            <a:off x="1683831" y="4722176"/>
            <a:ext cx="6231271" cy="5080635"/>
          </a:xfrm>
          <a:prstGeom prst="rect">
            <a:avLst/>
          </a:prstGeom>
        </p:spPr>
        <p:txBody>
          <a:bodyPr anchor="t" rtlCol="false" tIns="0" lIns="0" bIns="0" rIns="0">
            <a:spAutoFit/>
          </a:bodyPr>
          <a:lstStyle/>
          <a:p>
            <a:pPr algn="l" marL="777240" indent="-388620" lvl="1">
              <a:lnSpc>
                <a:spcPts val="5040"/>
              </a:lnSpc>
              <a:buFont typeface="Arial"/>
              <a:buChar char="•"/>
            </a:pPr>
            <a:r>
              <a:rPr lang="en-US" b="true" sz="3600">
                <a:solidFill>
                  <a:srgbClr val="000000"/>
                </a:solidFill>
                <a:latin typeface="Alegreya Bold"/>
                <a:ea typeface="Alegreya Bold"/>
                <a:cs typeface="Alegreya Bold"/>
                <a:sym typeface="Alegreya Bold"/>
              </a:rPr>
              <a:t>Naive Bayes: </a:t>
            </a:r>
            <a:r>
              <a:rPr lang="en-US" sz="3600">
                <a:solidFill>
                  <a:srgbClr val="000000"/>
                </a:solidFill>
                <a:latin typeface="Alegreya"/>
                <a:ea typeface="Alegreya"/>
                <a:cs typeface="Alegreya"/>
                <a:sym typeface="Alegreya"/>
              </a:rPr>
              <a:t>A fast and simple baseline model to start with.</a:t>
            </a:r>
          </a:p>
          <a:p>
            <a:pPr algn="l" marL="777240" indent="-388620" lvl="1">
              <a:lnSpc>
                <a:spcPts val="5040"/>
              </a:lnSpc>
              <a:buFont typeface="Arial"/>
              <a:buChar char="•"/>
            </a:pPr>
            <a:r>
              <a:rPr lang="en-US" b="true" sz="3600">
                <a:solidFill>
                  <a:srgbClr val="000000"/>
                </a:solidFill>
                <a:latin typeface="Alegreya Bold"/>
                <a:ea typeface="Alegreya Bold"/>
                <a:cs typeface="Alegreya Bold"/>
                <a:sym typeface="Alegreya Bold"/>
              </a:rPr>
              <a:t>LSTM Network: </a:t>
            </a:r>
            <a:r>
              <a:rPr lang="en-US" sz="3600">
                <a:solidFill>
                  <a:srgbClr val="000000"/>
                </a:solidFill>
                <a:latin typeface="Alegreya"/>
                <a:ea typeface="Alegreya"/>
                <a:cs typeface="Alegreya"/>
                <a:sym typeface="Alegreya"/>
              </a:rPr>
              <a:t>A deep learning model chosen to understand the context and sequence of words.</a:t>
            </a:r>
          </a:p>
          <a:p>
            <a:pPr algn="l">
              <a:lnSpc>
                <a:spcPts val="5040"/>
              </a:lnSpc>
            </a:pPr>
          </a:p>
        </p:txBody>
      </p:sp>
      <p:sp>
        <p:nvSpPr>
          <p:cNvPr name="TextBox 15" id="15"/>
          <p:cNvSpPr txBox="true"/>
          <p:nvPr/>
        </p:nvSpPr>
        <p:spPr>
          <a:xfrm rot="0">
            <a:off x="1537740" y="2860980"/>
            <a:ext cx="6523453" cy="1464945"/>
          </a:xfrm>
          <a:prstGeom prst="rect">
            <a:avLst/>
          </a:prstGeom>
        </p:spPr>
        <p:txBody>
          <a:bodyPr anchor="t" rtlCol="false" tIns="0" lIns="0" bIns="0" rIns="0">
            <a:spAutoFit/>
          </a:bodyPr>
          <a:lstStyle/>
          <a:p>
            <a:pPr algn="ctr">
              <a:lnSpc>
                <a:spcPts val="5880"/>
              </a:lnSpc>
            </a:pPr>
            <a:r>
              <a:rPr lang="en-US" sz="4200">
                <a:solidFill>
                  <a:srgbClr val="000000"/>
                </a:solidFill>
                <a:latin typeface="Bobby Jones"/>
                <a:ea typeface="Bobby Jones"/>
                <a:cs typeface="Bobby Jones"/>
                <a:sym typeface="Bobby Jones"/>
              </a:rPr>
              <a:t>Our Approach: </a:t>
            </a:r>
          </a:p>
          <a:p>
            <a:pPr algn="ctr">
              <a:lnSpc>
                <a:spcPts val="5880"/>
              </a:lnSpc>
            </a:pPr>
            <a:r>
              <a:rPr lang="en-US" sz="4200">
                <a:solidFill>
                  <a:srgbClr val="000000"/>
                </a:solidFill>
                <a:latin typeface="Bobby Jones"/>
                <a:ea typeface="Bobby Jones"/>
                <a:cs typeface="Bobby Jones"/>
                <a:sym typeface="Bobby Jones"/>
              </a:rPr>
              <a:t>Comparing Two Models</a:t>
            </a:r>
          </a:p>
        </p:txBody>
      </p:sp>
      <p:sp>
        <p:nvSpPr>
          <p:cNvPr name="TextBox 16" id="16"/>
          <p:cNvSpPr txBox="true"/>
          <p:nvPr/>
        </p:nvSpPr>
        <p:spPr>
          <a:xfrm rot="0">
            <a:off x="10123902" y="4579606"/>
            <a:ext cx="5908794" cy="5020310"/>
          </a:xfrm>
          <a:prstGeom prst="rect">
            <a:avLst/>
          </a:prstGeom>
        </p:spPr>
        <p:txBody>
          <a:bodyPr anchor="t" rtlCol="false" tIns="0" lIns="0" bIns="0" rIns="0">
            <a:spAutoFit/>
          </a:bodyPr>
          <a:lstStyle/>
          <a:p>
            <a:pPr algn="l" marL="561341" indent="-280670" lvl="1">
              <a:lnSpc>
                <a:spcPts val="3640"/>
              </a:lnSpc>
              <a:buFont typeface="Arial"/>
              <a:buChar char="•"/>
            </a:pPr>
            <a:r>
              <a:rPr lang="en-US" b="true" sz="2600">
                <a:solidFill>
                  <a:srgbClr val="000000"/>
                </a:solidFill>
                <a:latin typeface="Alegreya Bold"/>
                <a:ea typeface="Alegreya Bold"/>
                <a:cs typeface="Alegreya Bold"/>
                <a:sym typeface="Alegreya Bold"/>
              </a:rPr>
              <a:t>Challenge: </a:t>
            </a:r>
            <a:r>
              <a:rPr lang="en-US" sz="2600">
                <a:solidFill>
                  <a:srgbClr val="000000"/>
                </a:solidFill>
                <a:latin typeface="Alegreya"/>
                <a:ea typeface="Alegreya"/>
                <a:cs typeface="Alegreya"/>
                <a:sym typeface="Alegreya"/>
              </a:rPr>
              <a:t>The dataset was highly imbalanced, with most comments being neutral.</a:t>
            </a:r>
          </a:p>
          <a:p>
            <a:pPr algn="l" marL="561341" indent="-280670" lvl="1">
              <a:lnSpc>
                <a:spcPts val="3640"/>
              </a:lnSpc>
              <a:buFont typeface="Arial"/>
              <a:buChar char="•"/>
            </a:pPr>
            <a:r>
              <a:rPr lang="en-US" b="true" sz="2600">
                <a:solidFill>
                  <a:srgbClr val="000000"/>
                </a:solidFill>
                <a:latin typeface="Alegreya Bold"/>
                <a:ea typeface="Alegreya Bold"/>
                <a:cs typeface="Alegreya Bold"/>
                <a:sym typeface="Alegreya Bold"/>
              </a:rPr>
              <a:t>Solution: </a:t>
            </a:r>
            <a:r>
              <a:rPr lang="en-US" sz="2600">
                <a:solidFill>
                  <a:srgbClr val="000000"/>
                </a:solidFill>
                <a:latin typeface="Alegreya"/>
                <a:ea typeface="Alegreya"/>
                <a:cs typeface="Alegreya"/>
                <a:sym typeface="Alegreya"/>
              </a:rPr>
              <a:t>We created initial sentiment labels using Comment Score.</a:t>
            </a:r>
          </a:p>
          <a:p>
            <a:pPr algn="l" marL="561341" indent="-280670" lvl="1">
              <a:lnSpc>
                <a:spcPts val="3640"/>
              </a:lnSpc>
              <a:buFont typeface="Arial"/>
              <a:buChar char="•"/>
            </a:pPr>
            <a:r>
              <a:rPr lang="en-US" b="true" sz="2600">
                <a:solidFill>
                  <a:srgbClr val="000000"/>
                </a:solidFill>
                <a:latin typeface="Alegreya Bold"/>
                <a:ea typeface="Alegreya Bold"/>
                <a:cs typeface="Alegreya Bold"/>
                <a:sym typeface="Alegreya Bold"/>
              </a:rPr>
              <a:t>Optimization: </a:t>
            </a:r>
            <a:r>
              <a:rPr lang="en-US" sz="2600">
                <a:solidFill>
                  <a:srgbClr val="000000"/>
                </a:solidFill>
                <a:latin typeface="Alegreya"/>
                <a:ea typeface="Alegreya"/>
                <a:cs typeface="Alegreya"/>
                <a:sym typeface="Alegreya"/>
              </a:rPr>
              <a:t>We applied Class Weights during LSTM training. This forced the model to pay more attention to the important but rare positive and negative classes.</a:t>
            </a:r>
          </a:p>
          <a:p>
            <a:pPr algn="l">
              <a:lnSpc>
                <a:spcPts val="3640"/>
              </a:lnSpc>
            </a:pPr>
          </a:p>
        </p:txBody>
      </p:sp>
      <p:sp>
        <p:nvSpPr>
          <p:cNvPr name="TextBox 17" id="17"/>
          <p:cNvSpPr txBox="true"/>
          <p:nvPr/>
        </p:nvSpPr>
        <p:spPr>
          <a:xfrm rot="0">
            <a:off x="9816572" y="2770952"/>
            <a:ext cx="6523453" cy="1464945"/>
          </a:xfrm>
          <a:prstGeom prst="rect">
            <a:avLst/>
          </a:prstGeom>
        </p:spPr>
        <p:txBody>
          <a:bodyPr anchor="t" rtlCol="false" tIns="0" lIns="0" bIns="0" rIns="0">
            <a:spAutoFit/>
          </a:bodyPr>
          <a:lstStyle/>
          <a:p>
            <a:pPr algn="ctr">
              <a:lnSpc>
                <a:spcPts val="5880"/>
              </a:lnSpc>
            </a:pPr>
            <a:r>
              <a:rPr lang="en-US" sz="4200">
                <a:solidFill>
                  <a:srgbClr val="000000"/>
                </a:solidFill>
                <a:latin typeface="Bobby Jones"/>
                <a:ea typeface="Bobby Jones"/>
                <a:cs typeface="Bobby Jones"/>
                <a:sym typeface="Bobby Jones"/>
              </a:rPr>
              <a:t>Key Challenge </a:t>
            </a:r>
          </a:p>
          <a:p>
            <a:pPr algn="ctr">
              <a:lnSpc>
                <a:spcPts val="5880"/>
              </a:lnSpc>
            </a:pPr>
            <a:r>
              <a:rPr lang="en-US" sz="4200">
                <a:solidFill>
                  <a:srgbClr val="000000"/>
                </a:solidFill>
                <a:latin typeface="Bobby Jones"/>
                <a:ea typeface="Bobby Jones"/>
                <a:cs typeface="Bobby Jones"/>
                <a:sym typeface="Bobby Jones"/>
              </a:rPr>
              <a:t>&amp; Our Strategy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sp>
        <p:nvSpPr>
          <p:cNvPr name="Freeform 3" id="3"/>
          <p:cNvSpPr/>
          <p:nvPr/>
        </p:nvSpPr>
        <p:spPr>
          <a:xfrm flipH="false" flipV="false" rot="0">
            <a:off x="17046245" y="9098679"/>
            <a:ext cx="1241755" cy="1228208"/>
          </a:xfrm>
          <a:custGeom>
            <a:avLst/>
            <a:gdLst/>
            <a:ahLst/>
            <a:cxnLst/>
            <a:rect r="r" b="b" t="t" l="l"/>
            <a:pathLst>
              <a:path h="1228208" w="1241755">
                <a:moveTo>
                  <a:pt x="0" y="0"/>
                </a:moveTo>
                <a:lnTo>
                  <a:pt x="1241755" y="0"/>
                </a:lnTo>
                <a:lnTo>
                  <a:pt x="1241755" y="1228208"/>
                </a:lnTo>
                <a:lnTo>
                  <a:pt x="0" y="12282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18508" y="2723800"/>
            <a:ext cx="6043117" cy="5575495"/>
          </a:xfrm>
          <a:custGeom>
            <a:avLst/>
            <a:gdLst/>
            <a:ahLst/>
            <a:cxnLst/>
            <a:rect r="r" b="b" t="t" l="l"/>
            <a:pathLst>
              <a:path h="5575495" w="6043117">
                <a:moveTo>
                  <a:pt x="0" y="0"/>
                </a:moveTo>
                <a:lnTo>
                  <a:pt x="6043118" y="0"/>
                </a:lnTo>
                <a:lnTo>
                  <a:pt x="6043118" y="5575495"/>
                </a:lnTo>
                <a:lnTo>
                  <a:pt x="0" y="5575495"/>
                </a:lnTo>
                <a:lnTo>
                  <a:pt x="0" y="0"/>
                </a:lnTo>
                <a:close/>
              </a:path>
            </a:pathLst>
          </a:custGeom>
          <a:blipFill>
            <a:blip r:embed="rId5"/>
            <a:stretch>
              <a:fillRect l="0" t="0" r="0" b="0"/>
            </a:stretch>
          </a:blipFill>
        </p:spPr>
      </p:sp>
      <p:grpSp>
        <p:nvGrpSpPr>
          <p:cNvPr name="Group 5" id="5"/>
          <p:cNvGrpSpPr/>
          <p:nvPr/>
        </p:nvGrpSpPr>
        <p:grpSpPr>
          <a:xfrm rot="0">
            <a:off x="1596375" y="3878912"/>
            <a:ext cx="7547625" cy="4420383"/>
            <a:chOff x="0" y="0"/>
            <a:chExt cx="1773390" cy="1038613"/>
          </a:xfrm>
        </p:grpSpPr>
        <p:sp>
          <p:nvSpPr>
            <p:cNvPr name="Freeform 6" id="6"/>
            <p:cNvSpPr/>
            <p:nvPr/>
          </p:nvSpPr>
          <p:spPr>
            <a:xfrm flipH="false" flipV="false" rot="0">
              <a:off x="0" y="0"/>
              <a:ext cx="1773390" cy="1038613"/>
            </a:xfrm>
            <a:custGeom>
              <a:avLst/>
              <a:gdLst/>
              <a:ahLst/>
              <a:cxnLst/>
              <a:rect r="r" b="b" t="t" l="l"/>
              <a:pathLst>
                <a:path h="1038613" w="1773390">
                  <a:moveTo>
                    <a:pt x="52313" y="0"/>
                  </a:moveTo>
                  <a:lnTo>
                    <a:pt x="1721077" y="0"/>
                  </a:lnTo>
                  <a:cubicBezTo>
                    <a:pt x="1749968" y="0"/>
                    <a:pt x="1773390" y="23421"/>
                    <a:pt x="1773390" y="52313"/>
                  </a:cubicBezTo>
                  <a:lnTo>
                    <a:pt x="1773390" y="986300"/>
                  </a:lnTo>
                  <a:cubicBezTo>
                    <a:pt x="1773390" y="1000174"/>
                    <a:pt x="1767878" y="1013480"/>
                    <a:pt x="1758067" y="1023291"/>
                  </a:cubicBezTo>
                  <a:cubicBezTo>
                    <a:pt x="1748257" y="1033101"/>
                    <a:pt x="1734951" y="1038613"/>
                    <a:pt x="1721077" y="1038613"/>
                  </a:cubicBezTo>
                  <a:lnTo>
                    <a:pt x="52313" y="1038613"/>
                  </a:lnTo>
                  <a:cubicBezTo>
                    <a:pt x="23421" y="1038613"/>
                    <a:pt x="0" y="1015192"/>
                    <a:pt x="0" y="986300"/>
                  </a:cubicBezTo>
                  <a:lnTo>
                    <a:pt x="0" y="52313"/>
                  </a:lnTo>
                  <a:cubicBezTo>
                    <a:pt x="0" y="23421"/>
                    <a:pt x="23421" y="0"/>
                    <a:pt x="52313" y="0"/>
                  </a:cubicBezTo>
                  <a:close/>
                </a:path>
              </a:pathLst>
            </a:custGeom>
            <a:solidFill>
              <a:srgbClr val="FFFFFF"/>
            </a:solidFill>
            <a:ln w="38100" cap="rnd">
              <a:solidFill>
                <a:srgbClr val="000000"/>
              </a:solidFill>
              <a:prstDash val="lgDash"/>
              <a:round/>
            </a:ln>
          </p:spPr>
        </p:sp>
        <p:sp>
          <p:nvSpPr>
            <p:cNvPr name="TextBox 7" id="7"/>
            <p:cNvSpPr txBox="true"/>
            <p:nvPr/>
          </p:nvSpPr>
          <p:spPr>
            <a:xfrm>
              <a:off x="0" y="-38100"/>
              <a:ext cx="1773390" cy="1076713"/>
            </a:xfrm>
            <a:prstGeom prst="rect">
              <a:avLst/>
            </a:prstGeom>
          </p:spPr>
          <p:txBody>
            <a:bodyPr anchor="ctr" rtlCol="false" tIns="56943" lIns="56943" bIns="56943" rIns="56943"/>
            <a:lstStyle/>
            <a:p>
              <a:pPr algn="ctr">
                <a:lnSpc>
                  <a:spcPts val="2659"/>
                </a:lnSpc>
              </a:pPr>
            </a:p>
          </p:txBody>
        </p:sp>
      </p:grpSp>
      <p:grpSp>
        <p:nvGrpSpPr>
          <p:cNvPr name="Group 8" id="8"/>
          <p:cNvGrpSpPr/>
          <p:nvPr/>
        </p:nvGrpSpPr>
        <p:grpSpPr>
          <a:xfrm rot="0">
            <a:off x="2325121" y="2723800"/>
            <a:ext cx="6090133" cy="1346419"/>
            <a:chOff x="0" y="0"/>
            <a:chExt cx="1430937" cy="316354"/>
          </a:xfrm>
        </p:grpSpPr>
        <p:sp>
          <p:nvSpPr>
            <p:cNvPr name="Freeform 9" id="9"/>
            <p:cNvSpPr/>
            <p:nvPr/>
          </p:nvSpPr>
          <p:spPr>
            <a:xfrm flipH="false" flipV="false" rot="0">
              <a:off x="0" y="0"/>
              <a:ext cx="1430937" cy="316355"/>
            </a:xfrm>
            <a:custGeom>
              <a:avLst/>
              <a:gdLst/>
              <a:ahLst/>
              <a:cxnLst/>
              <a:rect r="r" b="b" t="t" l="l"/>
              <a:pathLst>
                <a:path h="316355" w="1430937">
                  <a:moveTo>
                    <a:pt x="64832" y="0"/>
                  </a:moveTo>
                  <a:lnTo>
                    <a:pt x="1366105" y="0"/>
                  </a:lnTo>
                  <a:cubicBezTo>
                    <a:pt x="1401911" y="0"/>
                    <a:pt x="1430937" y="29026"/>
                    <a:pt x="1430937" y="64832"/>
                  </a:cubicBezTo>
                  <a:lnTo>
                    <a:pt x="1430937" y="251522"/>
                  </a:lnTo>
                  <a:cubicBezTo>
                    <a:pt x="1430937" y="268717"/>
                    <a:pt x="1424107" y="285207"/>
                    <a:pt x="1411949" y="297366"/>
                  </a:cubicBezTo>
                  <a:cubicBezTo>
                    <a:pt x="1399790" y="309524"/>
                    <a:pt x="1383300" y="316355"/>
                    <a:pt x="1366105" y="316355"/>
                  </a:cubicBezTo>
                  <a:lnTo>
                    <a:pt x="64832" y="316355"/>
                  </a:lnTo>
                  <a:cubicBezTo>
                    <a:pt x="47638" y="316355"/>
                    <a:pt x="31147" y="309524"/>
                    <a:pt x="18989" y="297366"/>
                  </a:cubicBezTo>
                  <a:cubicBezTo>
                    <a:pt x="6831" y="285207"/>
                    <a:pt x="0" y="268717"/>
                    <a:pt x="0" y="251522"/>
                  </a:cubicBezTo>
                  <a:lnTo>
                    <a:pt x="0" y="64832"/>
                  </a:lnTo>
                  <a:cubicBezTo>
                    <a:pt x="0" y="47638"/>
                    <a:pt x="6831" y="31147"/>
                    <a:pt x="18989" y="18989"/>
                  </a:cubicBezTo>
                  <a:cubicBezTo>
                    <a:pt x="31147" y="6831"/>
                    <a:pt x="47638" y="0"/>
                    <a:pt x="64832" y="0"/>
                  </a:cubicBezTo>
                  <a:close/>
                </a:path>
              </a:pathLst>
            </a:custGeom>
            <a:solidFill>
              <a:srgbClr val="C6C7C9"/>
            </a:solidFill>
          </p:spPr>
        </p:sp>
        <p:sp>
          <p:nvSpPr>
            <p:cNvPr name="TextBox 10" id="10"/>
            <p:cNvSpPr txBox="true"/>
            <p:nvPr/>
          </p:nvSpPr>
          <p:spPr>
            <a:xfrm>
              <a:off x="0" y="-38100"/>
              <a:ext cx="1430937" cy="354454"/>
            </a:xfrm>
            <a:prstGeom prst="rect">
              <a:avLst/>
            </a:prstGeom>
          </p:spPr>
          <p:txBody>
            <a:bodyPr anchor="ctr" rtlCol="false" tIns="56943" lIns="56943" bIns="56943" rIns="56943"/>
            <a:lstStyle/>
            <a:p>
              <a:pPr algn="ctr">
                <a:lnSpc>
                  <a:spcPts val="2659"/>
                </a:lnSpc>
              </a:pPr>
            </a:p>
          </p:txBody>
        </p:sp>
      </p:grpSp>
      <p:grpSp>
        <p:nvGrpSpPr>
          <p:cNvPr name="Group 11" id="11"/>
          <p:cNvGrpSpPr/>
          <p:nvPr/>
        </p:nvGrpSpPr>
        <p:grpSpPr>
          <a:xfrm rot="0">
            <a:off x="2929603" y="8853676"/>
            <a:ext cx="12428794" cy="809248"/>
            <a:chOff x="0" y="0"/>
            <a:chExt cx="16571725" cy="1078998"/>
          </a:xfrm>
        </p:grpSpPr>
        <p:grpSp>
          <p:nvGrpSpPr>
            <p:cNvPr name="Group 12" id="12"/>
            <p:cNvGrpSpPr/>
            <p:nvPr/>
          </p:nvGrpSpPr>
          <p:grpSpPr>
            <a:xfrm rot="0">
              <a:off x="2968995" y="0"/>
              <a:ext cx="13602730" cy="1078998"/>
              <a:chOff x="0" y="0"/>
              <a:chExt cx="2397073" cy="190141"/>
            </a:xfrm>
          </p:grpSpPr>
          <p:sp>
            <p:nvSpPr>
              <p:cNvPr name="Freeform 13" id="13"/>
              <p:cNvSpPr/>
              <p:nvPr/>
            </p:nvSpPr>
            <p:spPr>
              <a:xfrm flipH="false" flipV="false" rot="0">
                <a:off x="0" y="0"/>
                <a:ext cx="2397073" cy="190141"/>
              </a:xfrm>
              <a:custGeom>
                <a:avLst/>
                <a:gdLst/>
                <a:ahLst/>
                <a:cxnLst/>
                <a:rect r="r" b="b" t="t" l="l"/>
                <a:pathLst>
                  <a:path h="190141" w="2397073">
                    <a:moveTo>
                      <a:pt x="20224" y="0"/>
                    </a:moveTo>
                    <a:lnTo>
                      <a:pt x="2376849" y="0"/>
                    </a:lnTo>
                    <a:cubicBezTo>
                      <a:pt x="2382213" y="0"/>
                      <a:pt x="2387357" y="2131"/>
                      <a:pt x="2391149" y="5923"/>
                    </a:cubicBezTo>
                    <a:cubicBezTo>
                      <a:pt x="2394942" y="9716"/>
                      <a:pt x="2397073" y="14860"/>
                      <a:pt x="2397073" y="20224"/>
                    </a:cubicBezTo>
                    <a:lnTo>
                      <a:pt x="2397073" y="169917"/>
                    </a:lnTo>
                    <a:cubicBezTo>
                      <a:pt x="2397073" y="175281"/>
                      <a:pt x="2394942" y="180425"/>
                      <a:pt x="2391149" y="184218"/>
                    </a:cubicBezTo>
                    <a:cubicBezTo>
                      <a:pt x="2387357" y="188010"/>
                      <a:pt x="2382213" y="190141"/>
                      <a:pt x="2376849" y="190141"/>
                    </a:cubicBezTo>
                    <a:lnTo>
                      <a:pt x="20224" y="190141"/>
                    </a:lnTo>
                    <a:cubicBezTo>
                      <a:pt x="14860" y="190141"/>
                      <a:pt x="9716" y="188010"/>
                      <a:pt x="5923" y="184218"/>
                    </a:cubicBezTo>
                    <a:cubicBezTo>
                      <a:pt x="2131" y="180425"/>
                      <a:pt x="0" y="175281"/>
                      <a:pt x="0" y="169917"/>
                    </a:cubicBezTo>
                    <a:lnTo>
                      <a:pt x="0" y="20224"/>
                    </a:lnTo>
                    <a:cubicBezTo>
                      <a:pt x="0" y="14860"/>
                      <a:pt x="2131" y="9716"/>
                      <a:pt x="5923" y="5923"/>
                    </a:cubicBezTo>
                    <a:cubicBezTo>
                      <a:pt x="9716" y="2131"/>
                      <a:pt x="14860" y="0"/>
                      <a:pt x="20224" y="0"/>
                    </a:cubicBezTo>
                    <a:close/>
                  </a:path>
                </a:pathLst>
              </a:custGeom>
              <a:solidFill>
                <a:srgbClr val="FFFFFF"/>
              </a:solidFill>
              <a:ln w="38100" cap="rnd">
                <a:solidFill>
                  <a:srgbClr val="000000"/>
                </a:solidFill>
                <a:prstDash val="lgDash"/>
                <a:round/>
              </a:ln>
            </p:spPr>
          </p:sp>
          <p:sp>
            <p:nvSpPr>
              <p:cNvPr name="TextBox 14" id="14"/>
              <p:cNvSpPr txBox="true"/>
              <p:nvPr/>
            </p:nvSpPr>
            <p:spPr>
              <a:xfrm>
                <a:off x="0" y="-38100"/>
                <a:ext cx="2397073" cy="228241"/>
              </a:xfrm>
              <a:prstGeom prst="rect">
                <a:avLst/>
              </a:prstGeom>
            </p:spPr>
            <p:txBody>
              <a:bodyPr anchor="ctr" rtlCol="false" tIns="108971" lIns="108971" bIns="108971" rIns="108971"/>
              <a:lstStyle/>
              <a:p>
                <a:pPr algn="ctr">
                  <a:lnSpc>
                    <a:spcPts val="2659"/>
                  </a:lnSpc>
                </a:pPr>
              </a:p>
            </p:txBody>
          </p:sp>
        </p:grpSp>
        <p:grpSp>
          <p:nvGrpSpPr>
            <p:cNvPr name="Group 15" id="15"/>
            <p:cNvGrpSpPr/>
            <p:nvPr/>
          </p:nvGrpSpPr>
          <p:grpSpPr>
            <a:xfrm rot="0">
              <a:off x="0" y="70446"/>
              <a:ext cx="4243247" cy="938105"/>
              <a:chOff x="0" y="0"/>
              <a:chExt cx="1430937" cy="316354"/>
            </a:xfrm>
          </p:grpSpPr>
          <p:sp>
            <p:nvSpPr>
              <p:cNvPr name="Freeform 16" id="16"/>
              <p:cNvSpPr/>
              <p:nvPr/>
            </p:nvSpPr>
            <p:spPr>
              <a:xfrm flipH="false" flipV="false" rot="0">
                <a:off x="0" y="0"/>
                <a:ext cx="1430937" cy="316355"/>
              </a:xfrm>
              <a:custGeom>
                <a:avLst/>
                <a:gdLst/>
                <a:ahLst/>
                <a:cxnLst/>
                <a:rect r="r" b="b" t="t" l="l"/>
                <a:pathLst>
                  <a:path h="316355" w="1430937">
                    <a:moveTo>
                      <a:pt x="64832" y="0"/>
                    </a:moveTo>
                    <a:lnTo>
                      <a:pt x="1366105" y="0"/>
                    </a:lnTo>
                    <a:cubicBezTo>
                      <a:pt x="1401911" y="0"/>
                      <a:pt x="1430937" y="29026"/>
                      <a:pt x="1430937" y="64832"/>
                    </a:cubicBezTo>
                    <a:lnTo>
                      <a:pt x="1430937" y="251522"/>
                    </a:lnTo>
                    <a:cubicBezTo>
                      <a:pt x="1430937" y="268717"/>
                      <a:pt x="1424107" y="285207"/>
                      <a:pt x="1411949" y="297366"/>
                    </a:cubicBezTo>
                    <a:cubicBezTo>
                      <a:pt x="1399790" y="309524"/>
                      <a:pt x="1383300" y="316355"/>
                      <a:pt x="1366105" y="316355"/>
                    </a:cubicBezTo>
                    <a:lnTo>
                      <a:pt x="64832" y="316355"/>
                    </a:lnTo>
                    <a:cubicBezTo>
                      <a:pt x="47638" y="316355"/>
                      <a:pt x="31147" y="309524"/>
                      <a:pt x="18989" y="297366"/>
                    </a:cubicBezTo>
                    <a:cubicBezTo>
                      <a:pt x="6831" y="285207"/>
                      <a:pt x="0" y="268717"/>
                      <a:pt x="0" y="251522"/>
                    </a:cubicBezTo>
                    <a:lnTo>
                      <a:pt x="0" y="64832"/>
                    </a:lnTo>
                    <a:cubicBezTo>
                      <a:pt x="0" y="47638"/>
                      <a:pt x="6831" y="31147"/>
                      <a:pt x="18989" y="18989"/>
                    </a:cubicBezTo>
                    <a:cubicBezTo>
                      <a:pt x="31147" y="6831"/>
                      <a:pt x="47638" y="0"/>
                      <a:pt x="64832" y="0"/>
                    </a:cubicBezTo>
                    <a:close/>
                  </a:path>
                </a:pathLst>
              </a:custGeom>
              <a:solidFill>
                <a:srgbClr val="C6C7C9"/>
              </a:solidFill>
            </p:spPr>
          </p:sp>
          <p:sp>
            <p:nvSpPr>
              <p:cNvPr name="TextBox 17" id="17"/>
              <p:cNvSpPr txBox="true"/>
              <p:nvPr/>
            </p:nvSpPr>
            <p:spPr>
              <a:xfrm>
                <a:off x="0" y="-38100"/>
                <a:ext cx="1430937" cy="354454"/>
              </a:xfrm>
              <a:prstGeom prst="rect">
                <a:avLst/>
              </a:prstGeom>
            </p:spPr>
            <p:txBody>
              <a:bodyPr anchor="ctr" rtlCol="false" tIns="56943" lIns="56943" bIns="56943" rIns="56943"/>
              <a:lstStyle/>
              <a:p>
                <a:pPr algn="ctr">
                  <a:lnSpc>
                    <a:spcPts val="2659"/>
                  </a:lnSpc>
                </a:pPr>
              </a:p>
            </p:txBody>
          </p:sp>
        </p:grpSp>
        <p:sp>
          <p:nvSpPr>
            <p:cNvPr name="TextBox 18" id="18"/>
            <p:cNvSpPr txBox="true"/>
            <p:nvPr/>
          </p:nvSpPr>
          <p:spPr>
            <a:xfrm rot="0">
              <a:off x="708342" y="178641"/>
              <a:ext cx="2826562" cy="655041"/>
            </a:xfrm>
            <a:prstGeom prst="rect">
              <a:avLst/>
            </a:prstGeom>
          </p:spPr>
          <p:txBody>
            <a:bodyPr anchor="t" rtlCol="false" tIns="0" lIns="0" bIns="0" rIns="0">
              <a:spAutoFit/>
            </a:bodyPr>
            <a:lstStyle/>
            <a:p>
              <a:pPr algn="ctr">
                <a:lnSpc>
                  <a:spcPts val="4056"/>
                </a:lnSpc>
              </a:pPr>
              <a:r>
                <a:rPr lang="en-US" sz="2897">
                  <a:solidFill>
                    <a:srgbClr val="000000"/>
                  </a:solidFill>
                  <a:latin typeface="Bobby Jones"/>
                  <a:ea typeface="Bobby Jones"/>
                  <a:cs typeface="Bobby Jones"/>
                  <a:sym typeface="Bobby Jones"/>
                </a:rPr>
                <a:t>Conclusion</a:t>
              </a:r>
            </a:p>
          </p:txBody>
        </p:sp>
        <p:sp>
          <p:nvSpPr>
            <p:cNvPr name="TextBox 19" id="19"/>
            <p:cNvSpPr txBox="true"/>
            <p:nvPr/>
          </p:nvSpPr>
          <p:spPr>
            <a:xfrm rot="0">
              <a:off x="4471253" y="262639"/>
              <a:ext cx="12100473" cy="515620"/>
            </a:xfrm>
            <a:prstGeom prst="rect">
              <a:avLst/>
            </a:prstGeom>
          </p:spPr>
          <p:txBody>
            <a:bodyPr anchor="t" rtlCol="false" tIns="0" lIns="0" bIns="0" rIns="0">
              <a:spAutoFit/>
            </a:bodyPr>
            <a:lstStyle/>
            <a:p>
              <a:pPr algn="l">
                <a:lnSpc>
                  <a:spcPts val="3359"/>
                </a:lnSpc>
              </a:pPr>
              <a:r>
                <a:rPr lang="en-US" sz="2400" b="true">
                  <a:solidFill>
                    <a:srgbClr val="000000"/>
                  </a:solidFill>
                  <a:latin typeface="Alegreya Bold"/>
                  <a:ea typeface="Alegreya Bold"/>
                  <a:cs typeface="Alegreya Bold"/>
                  <a:sym typeface="Alegreya Bold"/>
                </a:rPr>
                <a:t>The LSTM Model was the clear winner and selected for our pipeline.</a:t>
              </a:r>
            </a:p>
          </p:txBody>
        </p:sp>
      </p:grpSp>
      <p:sp>
        <p:nvSpPr>
          <p:cNvPr name="Freeform 20" id="20"/>
          <p:cNvSpPr/>
          <p:nvPr/>
        </p:nvSpPr>
        <p:spPr>
          <a:xfrm flipH="false" flipV="false" rot="0">
            <a:off x="7573951" y="2820092"/>
            <a:ext cx="1316999" cy="1419638"/>
          </a:xfrm>
          <a:custGeom>
            <a:avLst/>
            <a:gdLst/>
            <a:ahLst/>
            <a:cxnLst/>
            <a:rect r="r" b="b" t="t" l="l"/>
            <a:pathLst>
              <a:path h="1419638" w="1316999">
                <a:moveTo>
                  <a:pt x="0" y="0"/>
                </a:moveTo>
                <a:lnTo>
                  <a:pt x="1316999" y="0"/>
                </a:lnTo>
                <a:lnTo>
                  <a:pt x="1316999" y="1419638"/>
                </a:lnTo>
                <a:lnTo>
                  <a:pt x="0" y="14196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5013354" y="8519166"/>
            <a:ext cx="1308940" cy="1478269"/>
          </a:xfrm>
          <a:custGeom>
            <a:avLst/>
            <a:gdLst/>
            <a:ahLst/>
            <a:cxnLst/>
            <a:rect r="r" b="b" t="t" l="l"/>
            <a:pathLst>
              <a:path h="1478269" w="1308940">
                <a:moveTo>
                  <a:pt x="0" y="0"/>
                </a:moveTo>
                <a:lnTo>
                  <a:pt x="1308939" y="0"/>
                </a:lnTo>
                <a:lnTo>
                  <a:pt x="1308939" y="1478268"/>
                </a:lnTo>
                <a:lnTo>
                  <a:pt x="0" y="14782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3679044" y="885825"/>
            <a:ext cx="10929913" cy="1113790"/>
          </a:xfrm>
          <a:prstGeom prst="rect">
            <a:avLst/>
          </a:prstGeom>
        </p:spPr>
        <p:txBody>
          <a:bodyPr anchor="t" rtlCol="false" tIns="0" lIns="0" bIns="0" rIns="0">
            <a:spAutoFit/>
          </a:bodyPr>
          <a:lstStyle/>
          <a:p>
            <a:pPr algn="ctr">
              <a:lnSpc>
                <a:spcPts val="8959"/>
              </a:lnSpc>
            </a:pPr>
            <a:r>
              <a:rPr lang="en-US" sz="6399">
                <a:solidFill>
                  <a:srgbClr val="000000"/>
                </a:solidFill>
                <a:latin typeface="Bobby Jones"/>
                <a:ea typeface="Bobby Jones"/>
                <a:cs typeface="Bobby Jones"/>
                <a:sym typeface="Bobby Jones"/>
              </a:rPr>
              <a:t>Model Comparison &amp; Results</a:t>
            </a:r>
          </a:p>
        </p:txBody>
      </p:sp>
      <p:sp>
        <p:nvSpPr>
          <p:cNvPr name="TextBox 23" id="23"/>
          <p:cNvSpPr txBox="true"/>
          <p:nvPr/>
        </p:nvSpPr>
        <p:spPr>
          <a:xfrm rot="0">
            <a:off x="2069524" y="4291920"/>
            <a:ext cx="6705145" cy="4168140"/>
          </a:xfrm>
          <a:prstGeom prst="rect">
            <a:avLst/>
          </a:prstGeom>
        </p:spPr>
        <p:txBody>
          <a:bodyPr anchor="t" rtlCol="false" tIns="0" lIns="0" bIns="0" rIns="0">
            <a:spAutoFit/>
          </a:bodyPr>
          <a:lstStyle/>
          <a:p>
            <a:pPr algn="l">
              <a:lnSpc>
                <a:spcPts val="3359"/>
              </a:lnSpc>
            </a:pPr>
            <a:r>
              <a:rPr lang="en-US" sz="2400" b="true">
                <a:solidFill>
                  <a:srgbClr val="000000"/>
                </a:solidFill>
                <a:latin typeface="Alegreya Bold"/>
                <a:ea typeface="Alegreya Bold"/>
                <a:cs typeface="Alegreya Bold"/>
                <a:sym typeface="Alegreya Bold"/>
              </a:rPr>
              <a:t>Naive Bayes Model:</a:t>
            </a:r>
          </a:p>
          <a:p>
            <a:pPr algn="l" marL="518160" indent="-259080" lvl="1">
              <a:lnSpc>
                <a:spcPts val="3359"/>
              </a:lnSpc>
              <a:buFont typeface="Arial"/>
              <a:buChar char="•"/>
            </a:pPr>
            <a:r>
              <a:rPr lang="en-US" sz="2400">
                <a:solidFill>
                  <a:srgbClr val="000000"/>
                </a:solidFill>
                <a:latin typeface="Alegreya"/>
                <a:ea typeface="Alegreya"/>
                <a:cs typeface="Alegreya"/>
                <a:sym typeface="Alegreya"/>
              </a:rPr>
              <a:t>Achiev</a:t>
            </a:r>
            <a:r>
              <a:rPr lang="en-US" sz="2400">
                <a:solidFill>
                  <a:srgbClr val="000000"/>
                </a:solidFill>
                <a:latin typeface="Alegreya"/>
                <a:ea typeface="Alegreya"/>
                <a:cs typeface="Alegreya"/>
                <a:sym typeface="Alegreya"/>
              </a:rPr>
              <a:t>ed a misleading 67% accuracy.</a:t>
            </a:r>
          </a:p>
          <a:p>
            <a:pPr algn="l" marL="518160" indent="-259080" lvl="1">
              <a:lnSpc>
                <a:spcPts val="3359"/>
              </a:lnSpc>
              <a:buFont typeface="Arial"/>
              <a:buChar char="•"/>
            </a:pPr>
            <a:r>
              <a:rPr lang="en-US" sz="2400">
                <a:solidFill>
                  <a:srgbClr val="000000"/>
                </a:solidFill>
                <a:latin typeface="Alegreya"/>
                <a:ea typeface="Alegreya"/>
                <a:cs typeface="Alegreya"/>
                <a:sym typeface="Alegreya"/>
              </a:rPr>
              <a:t>Completely failed to identify positive or negative sentiments (F1-Score near 0).</a:t>
            </a:r>
          </a:p>
          <a:p>
            <a:pPr algn="l">
              <a:lnSpc>
                <a:spcPts val="3359"/>
              </a:lnSpc>
            </a:pPr>
            <a:r>
              <a:rPr lang="en-US" sz="2400" b="true">
                <a:solidFill>
                  <a:srgbClr val="000000"/>
                </a:solidFill>
                <a:latin typeface="Alegreya Bold"/>
                <a:ea typeface="Alegreya Bold"/>
                <a:cs typeface="Alegreya Bold"/>
                <a:sym typeface="Alegreya Bold"/>
              </a:rPr>
              <a:t>LSTM Model:</a:t>
            </a:r>
          </a:p>
          <a:p>
            <a:pPr algn="l" marL="518160" indent="-259080" lvl="1">
              <a:lnSpc>
                <a:spcPts val="3359"/>
              </a:lnSpc>
              <a:buFont typeface="Arial"/>
              <a:buChar char="•"/>
            </a:pPr>
            <a:r>
              <a:rPr lang="en-US" sz="2400">
                <a:solidFill>
                  <a:srgbClr val="000000"/>
                </a:solidFill>
                <a:latin typeface="Alegreya"/>
                <a:ea typeface="Alegreya"/>
                <a:cs typeface="Alegreya"/>
                <a:sym typeface="Alegreya"/>
              </a:rPr>
              <a:t>Achieved a lower 45% accuracy, but produced far more meaningful results.</a:t>
            </a:r>
          </a:p>
          <a:p>
            <a:pPr algn="l" marL="518160" indent="-259080" lvl="1">
              <a:lnSpc>
                <a:spcPts val="3359"/>
              </a:lnSpc>
              <a:buFont typeface="Arial"/>
              <a:buChar char="•"/>
            </a:pPr>
            <a:r>
              <a:rPr lang="en-US" sz="2400">
                <a:solidFill>
                  <a:srgbClr val="000000"/>
                </a:solidFill>
                <a:latin typeface="Alegreya"/>
                <a:ea typeface="Alegreya"/>
                <a:cs typeface="Alegreya"/>
                <a:sym typeface="Alegreya"/>
              </a:rPr>
              <a:t>Successfully identified comments from all 3 classes thanks to the class weights strategy.</a:t>
            </a:r>
          </a:p>
          <a:p>
            <a:pPr algn="l">
              <a:lnSpc>
                <a:spcPts val="3359"/>
              </a:lnSpc>
            </a:pPr>
          </a:p>
        </p:txBody>
      </p:sp>
      <p:sp>
        <p:nvSpPr>
          <p:cNvPr name="TextBox 24" id="24"/>
          <p:cNvSpPr txBox="true"/>
          <p:nvPr/>
        </p:nvSpPr>
        <p:spPr>
          <a:xfrm rot="0">
            <a:off x="3341772" y="2850957"/>
            <a:ext cx="4056832" cy="968279"/>
          </a:xfrm>
          <a:prstGeom prst="rect">
            <a:avLst/>
          </a:prstGeom>
        </p:spPr>
        <p:txBody>
          <a:bodyPr anchor="t" rtlCol="false" tIns="0" lIns="0" bIns="0" rIns="0">
            <a:spAutoFit/>
          </a:bodyPr>
          <a:lstStyle/>
          <a:p>
            <a:pPr algn="ctr">
              <a:lnSpc>
                <a:spcPts val="7763"/>
              </a:lnSpc>
            </a:pPr>
            <a:r>
              <a:rPr lang="en-US" sz="5545">
                <a:solidFill>
                  <a:srgbClr val="000000"/>
                </a:solidFill>
                <a:latin typeface="Bobby Jones"/>
                <a:ea typeface="Bobby Jones"/>
                <a:cs typeface="Bobby Jones"/>
                <a:sym typeface="Bobby Jones"/>
              </a:rPr>
              <a:t>Key Findings</a:t>
            </a:r>
          </a:p>
        </p:txBody>
      </p:sp>
      <p:sp>
        <p:nvSpPr>
          <p:cNvPr name="TextBox 25" id="25"/>
          <p:cNvSpPr txBox="true"/>
          <p:nvPr/>
        </p:nvSpPr>
        <p:spPr>
          <a:xfrm rot="0">
            <a:off x="9617148" y="3843490"/>
            <a:ext cx="6705145" cy="396240"/>
          </a:xfrm>
          <a:prstGeom prst="rect">
            <a:avLst/>
          </a:prstGeom>
        </p:spPr>
        <p:txBody>
          <a:bodyPr anchor="t" rtlCol="false" tIns="0" lIns="0" bIns="0" rIns="0">
            <a:spAutoFit/>
          </a:bodyPr>
          <a:lstStyle/>
          <a:p>
            <a:pPr algn="l">
              <a:lnSpc>
                <a:spcPts val="335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9510" r="-1696" b="-11203"/>
            </a:stretch>
          </a:blipFill>
        </p:spPr>
      </p:sp>
      <p:sp>
        <p:nvSpPr>
          <p:cNvPr name="Freeform 3" id="3"/>
          <p:cNvSpPr/>
          <p:nvPr/>
        </p:nvSpPr>
        <p:spPr>
          <a:xfrm flipH="false" flipV="false" rot="0">
            <a:off x="17046245" y="9098679"/>
            <a:ext cx="1241755" cy="1228208"/>
          </a:xfrm>
          <a:custGeom>
            <a:avLst/>
            <a:gdLst/>
            <a:ahLst/>
            <a:cxnLst/>
            <a:rect r="r" b="b" t="t" l="l"/>
            <a:pathLst>
              <a:path h="1228208" w="1241755">
                <a:moveTo>
                  <a:pt x="0" y="0"/>
                </a:moveTo>
                <a:lnTo>
                  <a:pt x="1241755" y="0"/>
                </a:lnTo>
                <a:lnTo>
                  <a:pt x="1241755" y="1228208"/>
                </a:lnTo>
                <a:lnTo>
                  <a:pt x="0" y="12282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9565240" y="3374325"/>
            <a:ext cx="6705145" cy="396240"/>
          </a:xfrm>
          <a:prstGeom prst="rect">
            <a:avLst/>
          </a:prstGeom>
        </p:spPr>
        <p:txBody>
          <a:bodyPr anchor="t" rtlCol="false" tIns="0" lIns="0" bIns="0" rIns="0">
            <a:spAutoFit/>
          </a:bodyPr>
          <a:lstStyle/>
          <a:p>
            <a:pPr algn="l">
              <a:lnSpc>
                <a:spcPts val="3359"/>
              </a:lnSpc>
            </a:pPr>
          </a:p>
        </p:txBody>
      </p:sp>
      <p:grpSp>
        <p:nvGrpSpPr>
          <p:cNvPr name="Group 5" id="5"/>
          <p:cNvGrpSpPr/>
          <p:nvPr/>
        </p:nvGrpSpPr>
        <p:grpSpPr>
          <a:xfrm rot="0">
            <a:off x="9144000" y="3074094"/>
            <a:ext cx="7547625" cy="2424053"/>
            <a:chOff x="0" y="0"/>
            <a:chExt cx="1773390" cy="569555"/>
          </a:xfrm>
        </p:grpSpPr>
        <p:sp>
          <p:nvSpPr>
            <p:cNvPr name="Freeform 6" id="6"/>
            <p:cNvSpPr/>
            <p:nvPr/>
          </p:nvSpPr>
          <p:spPr>
            <a:xfrm flipH="false" flipV="false" rot="0">
              <a:off x="0" y="0"/>
              <a:ext cx="1773390" cy="569555"/>
            </a:xfrm>
            <a:custGeom>
              <a:avLst/>
              <a:gdLst/>
              <a:ahLst/>
              <a:cxnLst/>
              <a:rect r="r" b="b" t="t" l="l"/>
              <a:pathLst>
                <a:path h="569555" w="1773390">
                  <a:moveTo>
                    <a:pt x="52313" y="0"/>
                  </a:moveTo>
                  <a:lnTo>
                    <a:pt x="1721077" y="0"/>
                  </a:lnTo>
                  <a:cubicBezTo>
                    <a:pt x="1749968" y="0"/>
                    <a:pt x="1773390" y="23421"/>
                    <a:pt x="1773390" y="52313"/>
                  </a:cubicBezTo>
                  <a:lnTo>
                    <a:pt x="1773390" y="517243"/>
                  </a:lnTo>
                  <a:cubicBezTo>
                    <a:pt x="1773390" y="531117"/>
                    <a:pt x="1767878" y="544423"/>
                    <a:pt x="1758067" y="554233"/>
                  </a:cubicBezTo>
                  <a:cubicBezTo>
                    <a:pt x="1748257" y="564044"/>
                    <a:pt x="1734951" y="569555"/>
                    <a:pt x="1721077" y="569555"/>
                  </a:cubicBezTo>
                  <a:lnTo>
                    <a:pt x="52313" y="569555"/>
                  </a:lnTo>
                  <a:cubicBezTo>
                    <a:pt x="23421" y="569555"/>
                    <a:pt x="0" y="546134"/>
                    <a:pt x="0" y="517243"/>
                  </a:cubicBezTo>
                  <a:lnTo>
                    <a:pt x="0" y="52313"/>
                  </a:lnTo>
                  <a:cubicBezTo>
                    <a:pt x="0" y="23421"/>
                    <a:pt x="23421" y="0"/>
                    <a:pt x="52313" y="0"/>
                  </a:cubicBezTo>
                  <a:close/>
                </a:path>
              </a:pathLst>
            </a:custGeom>
            <a:solidFill>
              <a:srgbClr val="FFFFFF"/>
            </a:solidFill>
            <a:ln w="38100" cap="rnd">
              <a:solidFill>
                <a:srgbClr val="000000"/>
              </a:solidFill>
              <a:prstDash val="lgDash"/>
              <a:round/>
            </a:ln>
          </p:spPr>
        </p:sp>
        <p:sp>
          <p:nvSpPr>
            <p:cNvPr name="TextBox 7" id="7"/>
            <p:cNvSpPr txBox="true"/>
            <p:nvPr/>
          </p:nvSpPr>
          <p:spPr>
            <a:xfrm>
              <a:off x="0" y="-38100"/>
              <a:ext cx="1773390" cy="607655"/>
            </a:xfrm>
            <a:prstGeom prst="rect">
              <a:avLst/>
            </a:prstGeom>
          </p:spPr>
          <p:txBody>
            <a:bodyPr anchor="ctr" rtlCol="false" tIns="56943" lIns="56943" bIns="56943" rIns="56943"/>
            <a:lstStyle/>
            <a:p>
              <a:pPr algn="ctr">
                <a:lnSpc>
                  <a:spcPts val="2659"/>
                </a:lnSpc>
              </a:pPr>
            </a:p>
          </p:txBody>
        </p:sp>
      </p:grpSp>
      <p:grpSp>
        <p:nvGrpSpPr>
          <p:cNvPr name="Group 8" id="8"/>
          <p:cNvGrpSpPr/>
          <p:nvPr/>
        </p:nvGrpSpPr>
        <p:grpSpPr>
          <a:xfrm rot="0">
            <a:off x="9872746" y="2202827"/>
            <a:ext cx="6090133" cy="1040812"/>
            <a:chOff x="0" y="0"/>
            <a:chExt cx="1430937" cy="244549"/>
          </a:xfrm>
        </p:grpSpPr>
        <p:sp>
          <p:nvSpPr>
            <p:cNvPr name="Freeform 9" id="9"/>
            <p:cNvSpPr/>
            <p:nvPr/>
          </p:nvSpPr>
          <p:spPr>
            <a:xfrm flipH="false" flipV="false" rot="0">
              <a:off x="0" y="0"/>
              <a:ext cx="1430937" cy="244549"/>
            </a:xfrm>
            <a:custGeom>
              <a:avLst/>
              <a:gdLst/>
              <a:ahLst/>
              <a:cxnLst/>
              <a:rect r="r" b="b" t="t" l="l"/>
              <a:pathLst>
                <a:path h="244549" w="1430937">
                  <a:moveTo>
                    <a:pt x="64832" y="0"/>
                  </a:moveTo>
                  <a:lnTo>
                    <a:pt x="1366105" y="0"/>
                  </a:lnTo>
                  <a:cubicBezTo>
                    <a:pt x="1401911" y="0"/>
                    <a:pt x="1430937" y="29026"/>
                    <a:pt x="1430937" y="64832"/>
                  </a:cubicBezTo>
                  <a:lnTo>
                    <a:pt x="1430937" y="179717"/>
                  </a:lnTo>
                  <a:cubicBezTo>
                    <a:pt x="1430937" y="196911"/>
                    <a:pt x="1424107" y="213402"/>
                    <a:pt x="1411949" y="225560"/>
                  </a:cubicBezTo>
                  <a:cubicBezTo>
                    <a:pt x="1399790" y="237719"/>
                    <a:pt x="1383300" y="244549"/>
                    <a:pt x="1366105" y="244549"/>
                  </a:cubicBezTo>
                  <a:lnTo>
                    <a:pt x="64832" y="244549"/>
                  </a:lnTo>
                  <a:cubicBezTo>
                    <a:pt x="29026" y="244549"/>
                    <a:pt x="0" y="215523"/>
                    <a:pt x="0" y="179717"/>
                  </a:cubicBezTo>
                  <a:lnTo>
                    <a:pt x="0" y="64832"/>
                  </a:lnTo>
                  <a:cubicBezTo>
                    <a:pt x="0" y="47638"/>
                    <a:pt x="6831" y="31147"/>
                    <a:pt x="18989" y="18989"/>
                  </a:cubicBezTo>
                  <a:cubicBezTo>
                    <a:pt x="31147" y="6831"/>
                    <a:pt x="47638" y="0"/>
                    <a:pt x="64832" y="0"/>
                  </a:cubicBezTo>
                  <a:close/>
                </a:path>
              </a:pathLst>
            </a:custGeom>
            <a:solidFill>
              <a:srgbClr val="C6C7C9"/>
            </a:solidFill>
          </p:spPr>
        </p:sp>
        <p:sp>
          <p:nvSpPr>
            <p:cNvPr name="TextBox 10" id="10"/>
            <p:cNvSpPr txBox="true"/>
            <p:nvPr/>
          </p:nvSpPr>
          <p:spPr>
            <a:xfrm>
              <a:off x="0" y="-38100"/>
              <a:ext cx="1430937" cy="282649"/>
            </a:xfrm>
            <a:prstGeom prst="rect">
              <a:avLst/>
            </a:prstGeom>
          </p:spPr>
          <p:txBody>
            <a:bodyPr anchor="ctr" rtlCol="false" tIns="56943" lIns="56943" bIns="56943" rIns="56943"/>
            <a:lstStyle/>
            <a:p>
              <a:pPr algn="ctr">
                <a:lnSpc>
                  <a:spcPts val="2659"/>
                </a:lnSpc>
              </a:pPr>
            </a:p>
          </p:txBody>
        </p:sp>
      </p:grpSp>
      <p:sp>
        <p:nvSpPr>
          <p:cNvPr name="Freeform 11" id="11"/>
          <p:cNvSpPr/>
          <p:nvPr/>
        </p:nvSpPr>
        <p:spPr>
          <a:xfrm flipH="false" flipV="false" rot="0">
            <a:off x="15225392" y="2187483"/>
            <a:ext cx="1032814" cy="1113306"/>
          </a:xfrm>
          <a:custGeom>
            <a:avLst/>
            <a:gdLst/>
            <a:ahLst/>
            <a:cxnLst/>
            <a:rect r="r" b="b" t="t" l="l"/>
            <a:pathLst>
              <a:path h="1113306" w="1032814">
                <a:moveTo>
                  <a:pt x="0" y="0"/>
                </a:moveTo>
                <a:lnTo>
                  <a:pt x="1032814" y="0"/>
                </a:lnTo>
                <a:lnTo>
                  <a:pt x="1032814" y="1113306"/>
                </a:lnTo>
                <a:lnTo>
                  <a:pt x="0" y="11133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9669057" y="7518018"/>
            <a:ext cx="6705145" cy="396240"/>
          </a:xfrm>
          <a:prstGeom prst="rect">
            <a:avLst/>
          </a:prstGeom>
        </p:spPr>
        <p:txBody>
          <a:bodyPr anchor="t" rtlCol="false" tIns="0" lIns="0" bIns="0" rIns="0">
            <a:spAutoFit/>
          </a:bodyPr>
          <a:lstStyle/>
          <a:p>
            <a:pPr algn="l">
              <a:lnSpc>
                <a:spcPts val="3359"/>
              </a:lnSpc>
            </a:pPr>
          </a:p>
        </p:txBody>
      </p:sp>
      <p:sp>
        <p:nvSpPr>
          <p:cNvPr name="TextBox 13" id="13"/>
          <p:cNvSpPr txBox="true"/>
          <p:nvPr/>
        </p:nvSpPr>
        <p:spPr>
          <a:xfrm rot="0">
            <a:off x="9565240" y="6970739"/>
            <a:ext cx="6705145" cy="396240"/>
          </a:xfrm>
          <a:prstGeom prst="rect">
            <a:avLst/>
          </a:prstGeom>
        </p:spPr>
        <p:txBody>
          <a:bodyPr anchor="t" rtlCol="false" tIns="0" lIns="0" bIns="0" rIns="0">
            <a:spAutoFit/>
          </a:bodyPr>
          <a:lstStyle/>
          <a:p>
            <a:pPr algn="l">
              <a:lnSpc>
                <a:spcPts val="3359"/>
              </a:lnSpc>
            </a:pPr>
          </a:p>
        </p:txBody>
      </p:sp>
      <p:grpSp>
        <p:nvGrpSpPr>
          <p:cNvPr name="Group 14" id="14"/>
          <p:cNvGrpSpPr/>
          <p:nvPr/>
        </p:nvGrpSpPr>
        <p:grpSpPr>
          <a:xfrm rot="0">
            <a:off x="9144000" y="6670508"/>
            <a:ext cx="7547625" cy="2766953"/>
            <a:chOff x="0" y="0"/>
            <a:chExt cx="1773390" cy="650123"/>
          </a:xfrm>
        </p:grpSpPr>
        <p:sp>
          <p:nvSpPr>
            <p:cNvPr name="Freeform 15" id="15"/>
            <p:cNvSpPr/>
            <p:nvPr/>
          </p:nvSpPr>
          <p:spPr>
            <a:xfrm flipH="false" flipV="false" rot="0">
              <a:off x="0" y="0"/>
              <a:ext cx="1773390" cy="650123"/>
            </a:xfrm>
            <a:custGeom>
              <a:avLst/>
              <a:gdLst/>
              <a:ahLst/>
              <a:cxnLst/>
              <a:rect r="r" b="b" t="t" l="l"/>
              <a:pathLst>
                <a:path h="650123" w="1773390">
                  <a:moveTo>
                    <a:pt x="52313" y="0"/>
                  </a:moveTo>
                  <a:lnTo>
                    <a:pt x="1721077" y="0"/>
                  </a:lnTo>
                  <a:cubicBezTo>
                    <a:pt x="1749968" y="0"/>
                    <a:pt x="1773390" y="23421"/>
                    <a:pt x="1773390" y="52313"/>
                  </a:cubicBezTo>
                  <a:lnTo>
                    <a:pt x="1773390" y="597810"/>
                  </a:lnTo>
                  <a:cubicBezTo>
                    <a:pt x="1773390" y="626702"/>
                    <a:pt x="1749968" y="650123"/>
                    <a:pt x="1721077" y="650123"/>
                  </a:cubicBezTo>
                  <a:lnTo>
                    <a:pt x="52313" y="650123"/>
                  </a:lnTo>
                  <a:cubicBezTo>
                    <a:pt x="23421" y="650123"/>
                    <a:pt x="0" y="626702"/>
                    <a:pt x="0" y="597810"/>
                  </a:cubicBezTo>
                  <a:lnTo>
                    <a:pt x="0" y="52313"/>
                  </a:lnTo>
                  <a:cubicBezTo>
                    <a:pt x="0" y="23421"/>
                    <a:pt x="23421" y="0"/>
                    <a:pt x="52313" y="0"/>
                  </a:cubicBezTo>
                  <a:close/>
                </a:path>
              </a:pathLst>
            </a:custGeom>
            <a:solidFill>
              <a:srgbClr val="FFFFFF"/>
            </a:solidFill>
            <a:ln w="38100" cap="rnd">
              <a:solidFill>
                <a:srgbClr val="000000"/>
              </a:solidFill>
              <a:prstDash val="lgDash"/>
              <a:round/>
            </a:ln>
          </p:spPr>
        </p:sp>
        <p:sp>
          <p:nvSpPr>
            <p:cNvPr name="TextBox 16" id="16"/>
            <p:cNvSpPr txBox="true"/>
            <p:nvPr/>
          </p:nvSpPr>
          <p:spPr>
            <a:xfrm>
              <a:off x="0" y="-38100"/>
              <a:ext cx="1773390" cy="688223"/>
            </a:xfrm>
            <a:prstGeom prst="rect">
              <a:avLst/>
            </a:prstGeom>
          </p:spPr>
          <p:txBody>
            <a:bodyPr anchor="ctr" rtlCol="false" tIns="56943" lIns="56943" bIns="56943" rIns="56943"/>
            <a:lstStyle/>
            <a:p>
              <a:pPr algn="ctr">
                <a:lnSpc>
                  <a:spcPts val="2659"/>
                </a:lnSpc>
              </a:pPr>
            </a:p>
          </p:txBody>
        </p:sp>
      </p:grpSp>
      <p:grpSp>
        <p:nvGrpSpPr>
          <p:cNvPr name="Group 17" id="17"/>
          <p:cNvGrpSpPr/>
          <p:nvPr/>
        </p:nvGrpSpPr>
        <p:grpSpPr>
          <a:xfrm rot="0">
            <a:off x="9872746" y="5799241"/>
            <a:ext cx="6090133" cy="1040812"/>
            <a:chOff x="0" y="0"/>
            <a:chExt cx="1430937" cy="244549"/>
          </a:xfrm>
        </p:grpSpPr>
        <p:sp>
          <p:nvSpPr>
            <p:cNvPr name="Freeform 18" id="18"/>
            <p:cNvSpPr/>
            <p:nvPr/>
          </p:nvSpPr>
          <p:spPr>
            <a:xfrm flipH="false" flipV="false" rot="0">
              <a:off x="0" y="0"/>
              <a:ext cx="1430937" cy="244549"/>
            </a:xfrm>
            <a:custGeom>
              <a:avLst/>
              <a:gdLst/>
              <a:ahLst/>
              <a:cxnLst/>
              <a:rect r="r" b="b" t="t" l="l"/>
              <a:pathLst>
                <a:path h="244549" w="1430937">
                  <a:moveTo>
                    <a:pt x="64832" y="0"/>
                  </a:moveTo>
                  <a:lnTo>
                    <a:pt x="1366105" y="0"/>
                  </a:lnTo>
                  <a:cubicBezTo>
                    <a:pt x="1401911" y="0"/>
                    <a:pt x="1430937" y="29026"/>
                    <a:pt x="1430937" y="64832"/>
                  </a:cubicBezTo>
                  <a:lnTo>
                    <a:pt x="1430937" y="179717"/>
                  </a:lnTo>
                  <a:cubicBezTo>
                    <a:pt x="1430937" y="196911"/>
                    <a:pt x="1424107" y="213402"/>
                    <a:pt x="1411949" y="225560"/>
                  </a:cubicBezTo>
                  <a:cubicBezTo>
                    <a:pt x="1399790" y="237719"/>
                    <a:pt x="1383300" y="244549"/>
                    <a:pt x="1366105" y="244549"/>
                  </a:cubicBezTo>
                  <a:lnTo>
                    <a:pt x="64832" y="244549"/>
                  </a:lnTo>
                  <a:cubicBezTo>
                    <a:pt x="29026" y="244549"/>
                    <a:pt x="0" y="215523"/>
                    <a:pt x="0" y="179717"/>
                  </a:cubicBezTo>
                  <a:lnTo>
                    <a:pt x="0" y="64832"/>
                  </a:lnTo>
                  <a:cubicBezTo>
                    <a:pt x="0" y="47638"/>
                    <a:pt x="6831" y="31147"/>
                    <a:pt x="18989" y="18989"/>
                  </a:cubicBezTo>
                  <a:cubicBezTo>
                    <a:pt x="31147" y="6831"/>
                    <a:pt x="47638" y="0"/>
                    <a:pt x="64832" y="0"/>
                  </a:cubicBezTo>
                  <a:close/>
                </a:path>
              </a:pathLst>
            </a:custGeom>
            <a:solidFill>
              <a:srgbClr val="C6C7C9"/>
            </a:solidFill>
          </p:spPr>
        </p:sp>
        <p:sp>
          <p:nvSpPr>
            <p:cNvPr name="TextBox 19" id="19"/>
            <p:cNvSpPr txBox="true"/>
            <p:nvPr/>
          </p:nvSpPr>
          <p:spPr>
            <a:xfrm>
              <a:off x="0" y="-38100"/>
              <a:ext cx="1430937" cy="282649"/>
            </a:xfrm>
            <a:prstGeom prst="rect">
              <a:avLst/>
            </a:prstGeom>
          </p:spPr>
          <p:txBody>
            <a:bodyPr anchor="ctr" rtlCol="false" tIns="56943" lIns="56943" bIns="56943" rIns="56943"/>
            <a:lstStyle/>
            <a:p>
              <a:pPr algn="ctr">
                <a:lnSpc>
                  <a:spcPts val="2659"/>
                </a:lnSpc>
              </a:pPr>
            </a:p>
          </p:txBody>
        </p:sp>
      </p:grpSp>
      <p:sp>
        <p:nvSpPr>
          <p:cNvPr name="Freeform 20" id="20"/>
          <p:cNvSpPr/>
          <p:nvPr/>
        </p:nvSpPr>
        <p:spPr>
          <a:xfrm flipH="false" flipV="false" rot="0">
            <a:off x="15225392" y="5783897"/>
            <a:ext cx="1032814" cy="1113306"/>
          </a:xfrm>
          <a:custGeom>
            <a:avLst/>
            <a:gdLst/>
            <a:ahLst/>
            <a:cxnLst/>
            <a:rect r="r" b="b" t="t" l="l"/>
            <a:pathLst>
              <a:path h="1113306" w="1032814">
                <a:moveTo>
                  <a:pt x="0" y="0"/>
                </a:moveTo>
                <a:lnTo>
                  <a:pt x="1032814" y="0"/>
                </a:lnTo>
                <a:lnTo>
                  <a:pt x="1032814" y="1113306"/>
                </a:lnTo>
                <a:lnTo>
                  <a:pt x="0" y="11133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1" id="21"/>
          <p:cNvGrpSpPr>
            <a:grpSpLocks noChangeAspect="true"/>
          </p:cNvGrpSpPr>
          <p:nvPr/>
        </p:nvGrpSpPr>
        <p:grpSpPr>
          <a:xfrm rot="0">
            <a:off x="-2584" y="3160712"/>
            <a:ext cx="9146584" cy="5246370"/>
            <a:chOff x="0" y="0"/>
            <a:chExt cx="7981950" cy="4578350"/>
          </a:xfrm>
        </p:grpSpPr>
        <p:sp>
          <p:nvSpPr>
            <p:cNvPr name="Freeform 22" id="22"/>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23" id="23"/>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4" id="24"/>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5" id="25"/>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6" id="26"/>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7"/>
              <a:stretch>
                <a:fillRect l="0" t="0" r="-2371" b="0"/>
              </a:stretch>
            </a:blipFill>
          </p:spPr>
        </p:sp>
      </p:grpSp>
      <p:sp>
        <p:nvSpPr>
          <p:cNvPr name="TextBox 27" id="27"/>
          <p:cNvSpPr txBox="true"/>
          <p:nvPr/>
        </p:nvSpPr>
        <p:spPr>
          <a:xfrm rot="0">
            <a:off x="806810" y="800303"/>
            <a:ext cx="16674380" cy="987130"/>
          </a:xfrm>
          <a:prstGeom prst="rect">
            <a:avLst/>
          </a:prstGeom>
        </p:spPr>
        <p:txBody>
          <a:bodyPr anchor="t" rtlCol="false" tIns="0" lIns="0" bIns="0" rIns="0">
            <a:spAutoFit/>
          </a:bodyPr>
          <a:lstStyle/>
          <a:p>
            <a:pPr algn="ctr">
              <a:lnSpc>
                <a:spcPts val="7978"/>
              </a:lnSpc>
            </a:pPr>
            <a:r>
              <a:rPr lang="en-US" sz="5698">
                <a:solidFill>
                  <a:srgbClr val="000000"/>
                </a:solidFill>
                <a:latin typeface="Bobby Jones"/>
                <a:ea typeface="Bobby Jones"/>
                <a:cs typeface="Bobby Jones"/>
                <a:sym typeface="Bobby Jones"/>
              </a:rPr>
              <a:t>kAFKA + SPARK: Real time processing + STORAGE DATA</a:t>
            </a:r>
          </a:p>
        </p:txBody>
      </p:sp>
      <p:sp>
        <p:nvSpPr>
          <p:cNvPr name="TextBox 28" id="28"/>
          <p:cNvSpPr txBox="true"/>
          <p:nvPr/>
        </p:nvSpPr>
        <p:spPr>
          <a:xfrm rot="0">
            <a:off x="9553062" y="3374325"/>
            <a:ext cx="6705145" cy="201104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00000"/>
                </a:solidFill>
                <a:latin typeface="Alegreya"/>
                <a:ea typeface="Alegreya"/>
                <a:cs typeface="Alegreya"/>
                <a:sym typeface="Alegreya"/>
              </a:rPr>
              <a:t>Maintain data consistency and fault tolerance in a distributed environment.</a:t>
            </a:r>
          </a:p>
          <a:p>
            <a:pPr algn="l" marL="518160" indent="-259080" lvl="1">
              <a:lnSpc>
                <a:spcPts val="3359"/>
              </a:lnSpc>
              <a:buFont typeface="Arial"/>
              <a:buChar char="•"/>
            </a:pPr>
            <a:r>
              <a:rPr lang="en-US" sz="2400">
                <a:solidFill>
                  <a:srgbClr val="000000"/>
                </a:solidFill>
                <a:latin typeface="Alegreya"/>
                <a:ea typeface="Alegreya"/>
                <a:cs typeface="Alegreya"/>
                <a:sym typeface="Alegreya"/>
              </a:rPr>
              <a:t>Ensure minimal latency between Reddit ingestion → processing → storage.</a:t>
            </a:r>
          </a:p>
          <a:p>
            <a:pPr algn="l">
              <a:lnSpc>
                <a:spcPts val="2800"/>
              </a:lnSpc>
            </a:pPr>
          </a:p>
        </p:txBody>
      </p:sp>
      <p:sp>
        <p:nvSpPr>
          <p:cNvPr name="TextBox 29" id="29"/>
          <p:cNvSpPr txBox="true"/>
          <p:nvPr/>
        </p:nvSpPr>
        <p:spPr>
          <a:xfrm rot="0">
            <a:off x="10151910" y="2319600"/>
            <a:ext cx="5073482" cy="697344"/>
          </a:xfrm>
          <a:prstGeom prst="rect">
            <a:avLst/>
          </a:prstGeom>
        </p:spPr>
        <p:txBody>
          <a:bodyPr anchor="t" rtlCol="false" tIns="0" lIns="0" bIns="0" rIns="0">
            <a:spAutoFit/>
          </a:bodyPr>
          <a:lstStyle/>
          <a:p>
            <a:pPr algn="ctr">
              <a:lnSpc>
                <a:spcPts val="5663"/>
              </a:lnSpc>
            </a:pPr>
            <a:r>
              <a:rPr lang="en-US" sz="4045">
                <a:solidFill>
                  <a:srgbClr val="000000"/>
                </a:solidFill>
                <a:latin typeface="Bobby Jones"/>
                <a:ea typeface="Bobby Jones"/>
                <a:cs typeface="Bobby Jones"/>
                <a:sym typeface="Bobby Jones"/>
              </a:rPr>
              <a:t>KEY Challenges</a:t>
            </a:r>
          </a:p>
        </p:txBody>
      </p:sp>
      <p:sp>
        <p:nvSpPr>
          <p:cNvPr name="TextBox 30" id="30"/>
          <p:cNvSpPr txBox="true"/>
          <p:nvPr/>
        </p:nvSpPr>
        <p:spPr>
          <a:xfrm rot="0">
            <a:off x="9565240" y="7030553"/>
            <a:ext cx="6705145" cy="20726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00000"/>
                </a:solidFill>
                <a:latin typeface="Alegreya"/>
                <a:ea typeface="Alegreya"/>
                <a:cs typeface="Alegreya"/>
                <a:sym typeface="Alegreya"/>
              </a:rPr>
              <a:t>Use Kafka for decoupling data ingestion from processing in real time, and use LSTM Deep Learning Model to do sentiment analysis</a:t>
            </a:r>
          </a:p>
          <a:p>
            <a:pPr algn="l" marL="518160" indent="-259080" lvl="1">
              <a:lnSpc>
                <a:spcPts val="3359"/>
              </a:lnSpc>
              <a:buFont typeface="Arial"/>
              <a:buChar char="•"/>
            </a:pPr>
            <a:r>
              <a:rPr lang="en-US" sz="2400">
                <a:solidFill>
                  <a:srgbClr val="000000"/>
                </a:solidFill>
                <a:latin typeface="Alegreya"/>
                <a:ea typeface="Alegreya"/>
                <a:cs typeface="Alegreya"/>
                <a:sym typeface="Alegreya"/>
              </a:rPr>
              <a:t>Use Spark to get real time data from Kafka, and store in Supabase</a:t>
            </a:r>
          </a:p>
        </p:txBody>
      </p:sp>
      <p:sp>
        <p:nvSpPr>
          <p:cNvPr name="TextBox 31" id="31"/>
          <p:cNvSpPr txBox="true"/>
          <p:nvPr/>
        </p:nvSpPr>
        <p:spPr>
          <a:xfrm rot="0">
            <a:off x="10151910" y="5916014"/>
            <a:ext cx="5073482" cy="697344"/>
          </a:xfrm>
          <a:prstGeom prst="rect">
            <a:avLst/>
          </a:prstGeom>
        </p:spPr>
        <p:txBody>
          <a:bodyPr anchor="t" rtlCol="false" tIns="0" lIns="0" bIns="0" rIns="0">
            <a:spAutoFit/>
          </a:bodyPr>
          <a:lstStyle/>
          <a:p>
            <a:pPr algn="ctr">
              <a:lnSpc>
                <a:spcPts val="5663"/>
              </a:lnSpc>
            </a:pPr>
            <a:r>
              <a:rPr lang="en-US" sz="4045">
                <a:solidFill>
                  <a:srgbClr val="000000"/>
                </a:solidFill>
                <a:latin typeface="Bobby Jones"/>
                <a:ea typeface="Bobby Jones"/>
                <a:cs typeface="Bobby Jones"/>
                <a:sym typeface="Bobby Jones"/>
              </a:rPr>
              <a:t>Strategies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DAGsTfYpAhw</dc:identifier>
  <dcterms:modified xsi:type="dcterms:W3CDTF">2011-08-01T06:04:30Z</dcterms:modified>
  <cp:revision>1</cp:revision>
  <dc:title>HPDP Project 2</dc:title>
</cp:coreProperties>
</file>